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660" r:id="rId2"/>
    <p:sldMasterId id="2147483696" r:id="rId3"/>
    <p:sldMasterId id="2147483684" r:id="rId4"/>
    <p:sldMasterId id="2147483672" r:id="rId5"/>
  </p:sldMasterIdLst>
  <p:notesMasterIdLst>
    <p:notesMasterId r:id="rId113"/>
  </p:notesMasterIdLst>
  <p:sldIdLst>
    <p:sldId id="257" r:id="rId6"/>
    <p:sldId id="280" r:id="rId7"/>
    <p:sldId id="258" r:id="rId8"/>
    <p:sldId id="259" r:id="rId9"/>
    <p:sldId id="260" r:id="rId10"/>
    <p:sldId id="262" r:id="rId11"/>
    <p:sldId id="263" r:id="rId12"/>
    <p:sldId id="261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AFEB"/>
    <a:srgbClr val="A1EF85"/>
    <a:srgbClr val="FBAFD3"/>
    <a:srgbClr val="F98FC1"/>
    <a:srgbClr val="698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383" autoAdjust="0"/>
  </p:normalViewPr>
  <p:slideViewPr>
    <p:cSldViewPr snapToGrid="0">
      <p:cViewPr varScale="1">
        <p:scale>
          <a:sx n="96" d="100"/>
          <a:sy n="96" d="100"/>
        </p:scale>
        <p:origin x="1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tableStyles" Target="tableStyle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578D8-58D9-44C1-8D48-4307315D81CD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392CB-6C39-44B5-AD30-7910C2F4D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39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392CB-6C39-44B5-AD30-7910C2F4D1A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99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392CB-6C39-44B5-AD30-7910C2F4D1A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6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392CB-6C39-44B5-AD30-7910C2F4D1A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3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392CB-6C39-44B5-AD30-7910C2F4D1A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34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392CB-6C39-44B5-AD30-7910C2F4D1A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81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392CB-6C39-44B5-AD30-7910C2F4D1A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47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392CB-6C39-44B5-AD30-7910C2F4D1A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6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392CB-6C39-44B5-AD30-7910C2F4D1A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98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41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08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93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383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678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77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01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528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49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4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51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680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6989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120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445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945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1591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9578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08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860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525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0531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0153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576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2523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8807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683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613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3973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81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918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1830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4691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1141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1384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6042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71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3308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1998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821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84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401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890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1505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8099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1900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5082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174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3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9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6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8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1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566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38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26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1326" y="2220340"/>
            <a:ext cx="692810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7 </a:t>
            </a:r>
            <a:r>
              <a:rPr lang="ko-KR" altLang="en-US" sz="4400" b="1" dirty="0" err="1">
                <a:solidFill>
                  <a:prstClr val="white"/>
                </a:solidFill>
              </a:rPr>
              <a:t>딥러닝을</a:t>
            </a:r>
            <a:r>
              <a:rPr lang="ko-KR" altLang="en-US" sz="4400" b="1" dirty="0">
                <a:solidFill>
                  <a:prstClr val="white"/>
                </a:solidFill>
              </a:rPr>
              <a:t> 위한 고급 도구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2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090DF9-66F3-442E-871D-18F089255D9E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7.1.3 </a:t>
            </a:r>
            <a:r>
              <a:rPr lang="ko-KR" altLang="en-US" sz="2700" b="1" i="1" dirty="0">
                <a:solidFill>
                  <a:prstClr val="white"/>
                </a:solidFill>
              </a:rPr>
              <a:t>다중 출력 모델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DF9AAA-4C22-4F9D-871C-5921DB47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84" y="1298579"/>
            <a:ext cx="9525764" cy="19812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DC7E8A-8045-4419-9136-C2BD41830C62}"/>
              </a:ext>
            </a:extLst>
          </p:cNvPr>
          <p:cNvSpPr txBox="1"/>
          <p:nvPr/>
        </p:nvSpPr>
        <p:spPr>
          <a:xfrm>
            <a:off x="1167432" y="3609471"/>
            <a:ext cx="95711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</a:rPr>
              <a:t>케라스에는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compile </a:t>
            </a:r>
            <a:r>
              <a:rPr lang="ko-KR" altLang="en-US" sz="2200" dirty="0">
                <a:solidFill>
                  <a:schemeClr val="bg1"/>
                </a:solidFill>
              </a:rPr>
              <a:t>메서드에 리스트나 </a:t>
            </a:r>
            <a:r>
              <a:rPr lang="ko-KR" altLang="en-US" sz="2200" dirty="0" err="1">
                <a:solidFill>
                  <a:schemeClr val="bg1"/>
                </a:solidFill>
              </a:rPr>
              <a:t>딕셔너리를</a:t>
            </a:r>
            <a:r>
              <a:rPr lang="ko-KR" altLang="en-US" sz="2200" dirty="0">
                <a:solidFill>
                  <a:schemeClr val="bg1"/>
                </a:solidFill>
              </a:rPr>
              <a:t> 사용하여 출력마다 다른 손실을 지정할 수 있음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다중 입력 모델은 모델을 훈련할 때 </a:t>
            </a:r>
            <a:r>
              <a:rPr lang="ko-KR" altLang="en-US" sz="2200" dirty="0" err="1">
                <a:solidFill>
                  <a:schemeClr val="bg1"/>
                </a:solidFill>
              </a:rPr>
              <a:t>딕셔너리를</a:t>
            </a:r>
            <a:r>
              <a:rPr lang="ko-KR" altLang="en-US" sz="2200" dirty="0">
                <a:solidFill>
                  <a:schemeClr val="bg1"/>
                </a:solidFill>
              </a:rPr>
              <a:t> 모델의 입력으로 사용하고</a:t>
            </a:r>
            <a:r>
              <a:rPr lang="en-US" altLang="ko-KR" sz="2200" dirty="0">
                <a:solidFill>
                  <a:schemeClr val="bg1"/>
                </a:solidFill>
              </a:rPr>
              <a:t>, </a:t>
            </a:r>
            <a:r>
              <a:rPr lang="ko-KR" altLang="en-US" sz="2200" dirty="0">
                <a:solidFill>
                  <a:schemeClr val="bg1"/>
                </a:solidFill>
              </a:rPr>
              <a:t>다중 출력 모델은 컴파일 단계에서 </a:t>
            </a:r>
            <a:r>
              <a:rPr lang="ko-KR" altLang="en-US" sz="2200" dirty="0" err="1">
                <a:solidFill>
                  <a:schemeClr val="bg1"/>
                </a:solidFill>
              </a:rPr>
              <a:t>딕셔너리를</a:t>
            </a:r>
            <a:r>
              <a:rPr lang="ko-KR" altLang="en-US" sz="2200" dirty="0">
                <a:solidFill>
                  <a:schemeClr val="bg1"/>
                </a:solidFill>
              </a:rPr>
              <a:t> 사용해 출력마다 다른 손실을 지정함</a:t>
            </a:r>
          </a:p>
        </p:txBody>
      </p:sp>
    </p:spTree>
    <p:extLst>
      <p:ext uri="{BB962C8B-B14F-4D97-AF65-F5344CB8AC3E}">
        <p14:creationId xmlns:p14="http://schemas.microsoft.com/office/powerpoint/2010/main" val="340660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24232" y="2147482"/>
            <a:ext cx="605550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prstClr val="white"/>
                </a:solidFill>
              </a:rPr>
              <a:t>적대적 생성 신경망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011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1" dirty="0">
                <a:solidFill>
                  <a:prstClr val="white"/>
                </a:solidFill>
              </a:rPr>
              <a:t>적대적 생성 신경망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E46D96-CAEE-44F6-8CC1-B539EFE1F1ED}"/>
              </a:ext>
            </a:extLst>
          </p:cNvPr>
          <p:cNvSpPr/>
          <p:nvPr/>
        </p:nvSpPr>
        <p:spPr>
          <a:xfrm>
            <a:off x="119290" y="1371532"/>
            <a:ext cx="7187491" cy="61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i="1" dirty="0">
                <a:solidFill>
                  <a:prstClr val="white"/>
                </a:solidFill>
              </a:rPr>
              <a:t>GAN</a:t>
            </a:r>
            <a:r>
              <a:rPr lang="ko-KR" altLang="en-US" sz="2600" i="1" dirty="0">
                <a:solidFill>
                  <a:prstClr val="white"/>
                </a:solidFill>
              </a:rPr>
              <a:t> 은 </a:t>
            </a:r>
            <a:r>
              <a:rPr lang="en-US" altLang="ko-KR" sz="2600" i="1" dirty="0">
                <a:solidFill>
                  <a:prstClr val="white"/>
                </a:solidFill>
              </a:rPr>
              <a:t>2</a:t>
            </a:r>
            <a:r>
              <a:rPr lang="ko-KR" altLang="en-US" sz="2600" i="1" dirty="0">
                <a:solidFill>
                  <a:prstClr val="white"/>
                </a:solidFill>
              </a:rPr>
              <a:t>개의 네트워크로 구성된다</a:t>
            </a:r>
            <a:r>
              <a:rPr lang="en-US" altLang="ko-KR" sz="2600" i="1" dirty="0">
                <a:solidFill>
                  <a:prstClr val="white"/>
                </a:solidFill>
              </a:rPr>
              <a:t>. </a:t>
            </a:r>
            <a:endParaRPr lang="en-US" altLang="ko-KR" sz="2600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F3FCE1-BD54-4ECE-A44B-5A9CF8E61DB8}"/>
              </a:ext>
            </a:extLst>
          </p:cNvPr>
          <p:cNvSpPr/>
          <p:nvPr/>
        </p:nvSpPr>
        <p:spPr>
          <a:xfrm>
            <a:off x="762709" y="2601376"/>
            <a:ext cx="10311691" cy="2415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i="1" dirty="0">
                <a:solidFill>
                  <a:prstClr val="white"/>
                </a:solidFill>
              </a:rPr>
              <a:t>생성자 네트워크 </a:t>
            </a:r>
            <a:r>
              <a:rPr lang="en-US" altLang="ko-KR" sz="2600" i="1" dirty="0">
                <a:solidFill>
                  <a:prstClr val="white"/>
                </a:solidFill>
              </a:rPr>
              <a:t>: </a:t>
            </a:r>
            <a:r>
              <a:rPr lang="ko-KR" altLang="en-US" sz="2600" i="1" dirty="0">
                <a:solidFill>
                  <a:prstClr val="white"/>
                </a:solidFill>
              </a:rPr>
              <a:t>랜덤 벡터를 입력으로 받아 이를 합성된 이미지로 디코딩 </a:t>
            </a:r>
            <a:endParaRPr lang="en-US" altLang="ko-KR" sz="2600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i="1" dirty="0" err="1">
                <a:solidFill>
                  <a:prstClr val="white"/>
                </a:solidFill>
              </a:rPr>
              <a:t>판별자</a:t>
            </a:r>
            <a:r>
              <a:rPr lang="ko-KR" altLang="en-US" sz="2600" i="1" dirty="0">
                <a:solidFill>
                  <a:prstClr val="white"/>
                </a:solidFill>
              </a:rPr>
              <a:t> 네트워크 </a:t>
            </a:r>
            <a:r>
              <a:rPr lang="en-US" altLang="ko-KR" sz="2600" i="1" dirty="0">
                <a:solidFill>
                  <a:prstClr val="white"/>
                </a:solidFill>
              </a:rPr>
              <a:t>: </a:t>
            </a:r>
            <a:r>
              <a:rPr lang="ko-KR" altLang="en-US" sz="2600" i="1" dirty="0">
                <a:solidFill>
                  <a:prstClr val="white"/>
                </a:solidFill>
              </a:rPr>
              <a:t>이미지를 입력으로 받아 훈련 세트에서 온 이미지인지</a:t>
            </a:r>
            <a:r>
              <a:rPr lang="en-US" altLang="ko-KR" sz="2600" i="1" dirty="0">
                <a:solidFill>
                  <a:prstClr val="white"/>
                </a:solidFill>
              </a:rPr>
              <a:t>, </a:t>
            </a:r>
            <a:r>
              <a:rPr lang="ko-KR" altLang="en-US" sz="2600" i="1" dirty="0">
                <a:solidFill>
                  <a:prstClr val="white"/>
                </a:solidFill>
              </a:rPr>
              <a:t>생성자 네트워크가 만든 이미지인지 판별</a:t>
            </a:r>
            <a:endParaRPr lang="en-US" altLang="ko-KR" sz="2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5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1" dirty="0">
                <a:solidFill>
                  <a:prstClr val="white"/>
                </a:solidFill>
              </a:rPr>
              <a:t>적대적 생성 신경망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E46D96-CAEE-44F6-8CC1-B539EFE1F1ED}"/>
              </a:ext>
            </a:extLst>
          </p:cNvPr>
          <p:cNvSpPr/>
          <p:nvPr/>
        </p:nvSpPr>
        <p:spPr>
          <a:xfrm>
            <a:off x="-1091491" y="1206432"/>
            <a:ext cx="7187491" cy="61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i="1">
                <a:solidFill>
                  <a:prstClr val="white"/>
                </a:solidFill>
              </a:rPr>
              <a:t>생성자 네트워크</a:t>
            </a:r>
            <a:endParaRPr lang="en-US" altLang="ko-KR" sz="2600" dirty="0">
              <a:solidFill>
                <a:prstClr val="white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E7A5E71-8BEB-4E18-9F92-233BED750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54" y="877537"/>
            <a:ext cx="5603545" cy="522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0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1" dirty="0">
                <a:solidFill>
                  <a:prstClr val="white"/>
                </a:solidFill>
              </a:rPr>
              <a:t>적대적 생성 신경망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E46D96-CAEE-44F6-8CC1-B539EFE1F1ED}"/>
              </a:ext>
            </a:extLst>
          </p:cNvPr>
          <p:cNvSpPr/>
          <p:nvPr/>
        </p:nvSpPr>
        <p:spPr>
          <a:xfrm>
            <a:off x="-1091491" y="1206432"/>
            <a:ext cx="7187491" cy="61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i="1" dirty="0" err="1">
                <a:solidFill>
                  <a:prstClr val="white"/>
                </a:solidFill>
              </a:rPr>
              <a:t>판별자</a:t>
            </a:r>
            <a:r>
              <a:rPr lang="ko-KR" altLang="en-US" sz="2600" i="1" dirty="0">
                <a:solidFill>
                  <a:prstClr val="white"/>
                </a:solidFill>
              </a:rPr>
              <a:t> 네트워크</a:t>
            </a:r>
            <a:endParaRPr lang="en-US" altLang="ko-KR" sz="2600" dirty="0">
              <a:solidFill>
                <a:prstClr val="white"/>
              </a:solidFill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16DB036-BE91-4E94-9E49-75E83F3E6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86" y="810688"/>
            <a:ext cx="5047914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6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1" dirty="0">
                <a:solidFill>
                  <a:prstClr val="white"/>
                </a:solidFill>
              </a:rPr>
              <a:t>적대적 생성 신경망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E46D96-CAEE-44F6-8CC1-B539EFE1F1ED}"/>
              </a:ext>
            </a:extLst>
          </p:cNvPr>
          <p:cNvSpPr/>
          <p:nvPr/>
        </p:nvSpPr>
        <p:spPr>
          <a:xfrm>
            <a:off x="-917079" y="1224894"/>
            <a:ext cx="7187491" cy="61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i="1" dirty="0">
                <a:solidFill>
                  <a:prstClr val="white"/>
                </a:solidFill>
              </a:rPr>
              <a:t>적대적 네트워크</a:t>
            </a:r>
            <a:endParaRPr lang="en-US" altLang="ko-KR" sz="2600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954753-55B6-4EA2-8EBF-83FEB0510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4" y="2743200"/>
            <a:ext cx="8239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1" dirty="0">
                <a:solidFill>
                  <a:prstClr val="white"/>
                </a:solidFill>
              </a:rPr>
              <a:t>적대적 생성 신경망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E46D96-CAEE-44F6-8CC1-B539EFE1F1ED}"/>
              </a:ext>
            </a:extLst>
          </p:cNvPr>
          <p:cNvSpPr/>
          <p:nvPr/>
        </p:nvSpPr>
        <p:spPr>
          <a:xfrm>
            <a:off x="-1091491" y="1097894"/>
            <a:ext cx="7187491" cy="1215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i="1" dirty="0">
                <a:solidFill>
                  <a:prstClr val="white"/>
                </a:solidFill>
              </a:rPr>
              <a:t>DCGAN </a:t>
            </a:r>
            <a:r>
              <a:rPr lang="ko-KR" altLang="en-US" sz="2600" i="1" dirty="0">
                <a:solidFill>
                  <a:prstClr val="white"/>
                </a:solidFill>
              </a:rPr>
              <a:t>훈련 방법</a:t>
            </a:r>
            <a:endParaRPr lang="en-US" altLang="ko-KR" sz="2600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60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26C8FE-A359-490B-BB57-96BAF0DE648C}"/>
              </a:ext>
            </a:extLst>
          </p:cNvPr>
          <p:cNvSpPr/>
          <p:nvPr/>
        </p:nvSpPr>
        <p:spPr>
          <a:xfrm>
            <a:off x="1059090" y="1887499"/>
            <a:ext cx="7437210" cy="3687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i="1" dirty="0">
                <a:solidFill>
                  <a:prstClr val="white"/>
                </a:solidFill>
              </a:rPr>
              <a:t>1.</a:t>
            </a:r>
            <a:r>
              <a:rPr lang="ko-KR" altLang="en-US" sz="2000" i="1" dirty="0">
                <a:solidFill>
                  <a:prstClr val="white"/>
                </a:solidFill>
              </a:rPr>
              <a:t>잠재 공강에서 무작위로 포인트 뽑는다</a:t>
            </a:r>
            <a:r>
              <a:rPr lang="en-US" altLang="ko-KR" sz="2000" i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i="1" dirty="0">
                <a:solidFill>
                  <a:prstClr val="white"/>
                </a:solidFill>
              </a:rPr>
              <a:t>2.</a:t>
            </a:r>
            <a:r>
              <a:rPr lang="ko-KR" altLang="en-US" sz="2000" i="1" dirty="0">
                <a:solidFill>
                  <a:prstClr val="white"/>
                </a:solidFill>
              </a:rPr>
              <a:t>랜덤 노이즈에서 </a:t>
            </a:r>
            <a:r>
              <a:rPr lang="en-US" altLang="ko-KR" sz="2000" i="1" dirty="0">
                <a:solidFill>
                  <a:prstClr val="white"/>
                </a:solidFill>
              </a:rPr>
              <a:t>GENERATOR</a:t>
            </a:r>
            <a:r>
              <a:rPr lang="ko-KR" altLang="en-US" sz="2000" i="1" dirty="0">
                <a:solidFill>
                  <a:prstClr val="white"/>
                </a:solidFill>
              </a:rPr>
              <a:t>에 이미지를 생성</a:t>
            </a:r>
            <a:endParaRPr lang="en-US" altLang="ko-KR" sz="2000" i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i="1" dirty="0">
                <a:solidFill>
                  <a:prstClr val="white"/>
                </a:solidFill>
              </a:rPr>
              <a:t>3.</a:t>
            </a:r>
            <a:r>
              <a:rPr lang="ko-KR" altLang="en-US" sz="2000" i="1" dirty="0">
                <a:solidFill>
                  <a:prstClr val="white"/>
                </a:solidFill>
              </a:rPr>
              <a:t>생성된 이미지와 진짜 이미지를 섞는다</a:t>
            </a:r>
            <a:r>
              <a:rPr lang="en-US" altLang="ko-KR" sz="2000" i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i="1" dirty="0">
                <a:solidFill>
                  <a:prstClr val="white"/>
                </a:solidFill>
              </a:rPr>
              <a:t>4.</a:t>
            </a:r>
            <a:r>
              <a:rPr lang="ko-KR" altLang="en-US" sz="2000" i="1" dirty="0">
                <a:solidFill>
                  <a:prstClr val="white"/>
                </a:solidFill>
              </a:rPr>
              <a:t>섞인 이미지들을 </a:t>
            </a:r>
            <a:r>
              <a:rPr lang="en-US" altLang="ko-KR" sz="2000" i="1" dirty="0">
                <a:solidFill>
                  <a:prstClr val="white"/>
                </a:solidFill>
              </a:rPr>
              <a:t>DISCRIMINATOR</a:t>
            </a:r>
            <a:r>
              <a:rPr lang="ko-KR" altLang="en-US" sz="2000" i="1" dirty="0">
                <a:solidFill>
                  <a:prstClr val="white"/>
                </a:solidFill>
              </a:rPr>
              <a:t>를 훈련 </a:t>
            </a:r>
            <a:endParaRPr lang="en-US" altLang="ko-KR" sz="2000" i="1" dirty="0">
              <a:solidFill>
                <a:prstClr val="white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i="1" dirty="0">
                <a:solidFill>
                  <a:prstClr val="white"/>
                </a:solidFill>
              </a:rPr>
              <a:t>5.</a:t>
            </a:r>
            <a:r>
              <a:rPr lang="ko-KR" altLang="en-US" sz="2000" i="1" dirty="0">
                <a:solidFill>
                  <a:prstClr val="white"/>
                </a:solidFill>
              </a:rPr>
              <a:t>잠재공간에서 무작위로 새로운 포인트를 뽑는다</a:t>
            </a:r>
            <a:r>
              <a:rPr lang="en-US" altLang="ko-KR" sz="2000" i="1" dirty="0">
                <a:solidFill>
                  <a:prstClr val="white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i="1" dirty="0">
                <a:solidFill>
                  <a:prstClr val="white"/>
                </a:solidFill>
              </a:rPr>
              <a:t>6.</a:t>
            </a:r>
            <a:r>
              <a:rPr lang="ko-KR" altLang="en-US" sz="2000" i="1" dirty="0">
                <a:solidFill>
                  <a:prstClr val="white"/>
                </a:solidFill>
              </a:rPr>
              <a:t>랜덤 벡터로 </a:t>
            </a:r>
            <a:r>
              <a:rPr lang="en-US" altLang="ko-KR" sz="2000" i="1" dirty="0">
                <a:solidFill>
                  <a:prstClr val="white"/>
                </a:solidFill>
              </a:rPr>
              <a:t>GAN </a:t>
            </a:r>
            <a:r>
              <a:rPr lang="ko-KR" altLang="en-US" sz="2000" i="1" dirty="0">
                <a:solidFill>
                  <a:prstClr val="white"/>
                </a:solidFill>
              </a:rPr>
              <a:t>훈련 후 모든 타겟이 진짜 이미지로 설정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4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1" dirty="0">
                <a:solidFill>
                  <a:prstClr val="white"/>
                </a:solidFill>
              </a:rPr>
              <a:t>적대적 생성 신경망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D05B6D-C6E2-49F1-8110-198B65EC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20" y="1277877"/>
            <a:ext cx="4975777" cy="4428946"/>
          </a:xfrm>
          <a:prstGeom prst="rect">
            <a:avLst/>
          </a:prstGeom>
        </p:spPr>
      </p:pic>
      <p:pic>
        <p:nvPicPr>
          <p:cNvPr id="6" name="그림 5" descr="텍스트, 다른, 스크린샷이(가) 표시된 사진&#10;&#10;자동 생성된 설명">
            <a:extLst>
              <a:ext uri="{FF2B5EF4-FFF2-40B4-BE49-F238E27FC236}">
                <a16:creationId xmlns:a16="http://schemas.microsoft.com/office/drawing/2014/main" id="{D0EC9E6B-D643-4D27-953E-B4E8B3182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22" y="1277876"/>
            <a:ext cx="4975777" cy="44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3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prstClr val="white"/>
                </a:solidFill>
              </a:rPr>
              <a:t>요약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594EFC-F76B-436D-A563-20F3D90AE5DD}"/>
              </a:ext>
            </a:extLst>
          </p:cNvPr>
          <p:cNvSpPr/>
          <p:nvPr/>
        </p:nvSpPr>
        <p:spPr>
          <a:xfrm>
            <a:off x="853862" y="1873548"/>
            <a:ext cx="10833100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1.</a:t>
            </a:r>
            <a:r>
              <a:rPr lang="ko-KR" altLang="en-US" sz="2000" dirty="0">
                <a:solidFill>
                  <a:prstClr val="white"/>
                </a:solidFill>
              </a:rPr>
              <a:t>이제 </a:t>
            </a:r>
            <a:r>
              <a:rPr lang="ko-KR" altLang="en-US" sz="2000" dirty="0" err="1">
                <a:solidFill>
                  <a:prstClr val="white"/>
                </a:solidFill>
              </a:rPr>
              <a:t>딥러닝에서는</a:t>
            </a:r>
            <a:r>
              <a:rPr lang="ko-KR" altLang="en-US" sz="2000" dirty="0">
                <a:solidFill>
                  <a:prstClr val="white"/>
                </a:solidFill>
              </a:rPr>
              <a:t> 기존 컨텐츠가 아닌 직접 컨텐츠를 생산하기 시작했다</a:t>
            </a:r>
            <a:r>
              <a:rPr lang="en-US" altLang="ko-KR" sz="2000" dirty="0">
                <a:solidFill>
                  <a:prstClr val="white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2.</a:t>
            </a:r>
            <a:r>
              <a:rPr lang="ko-KR" altLang="en-US" sz="2000" dirty="0">
                <a:solidFill>
                  <a:prstClr val="white"/>
                </a:solidFill>
              </a:rPr>
              <a:t>텍스트나 음표로 다양하게 만들 수 있다</a:t>
            </a:r>
            <a:r>
              <a:rPr lang="en-US" altLang="ko-KR" sz="2000" dirty="0">
                <a:solidFill>
                  <a:prstClr val="white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3.</a:t>
            </a:r>
            <a:r>
              <a:rPr lang="ko-KR" altLang="en-US" sz="2000" dirty="0" err="1">
                <a:solidFill>
                  <a:prstClr val="white"/>
                </a:solidFill>
              </a:rPr>
              <a:t>딥드림의</a:t>
            </a:r>
            <a:r>
              <a:rPr lang="ko-KR" altLang="en-US" sz="2000" dirty="0">
                <a:solidFill>
                  <a:prstClr val="white"/>
                </a:solidFill>
              </a:rPr>
              <a:t> 작동 원리</a:t>
            </a:r>
            <a:r>
              <a:rPr lang="en-US" altLang="ko-KR" sz="2000" dirty="0">
                <a:solidFill>
                  <a:prstClr val="white"/>
                </a:solidFill>
              </a:rPr>
              <a:t>,</a:t>
            </a:r>
            <a:r>
              <a:rPr lang="ko-KR" altLang="en-US" sz="2000" dirty="0" err="1">
                <a:solidFill>
                  <a:prstClr val="white"/>
                </a:solidFill>
              </a:rPr>
              <a:t>컨브넷</a:t>
            </a:r>
            <a:r>
              <a:rPr lang="ko-KR" altLang="en-US" sz="2000" dirty="0">
                <a:solidFill>
                  <a:prstClr val="white"/>
                </a:solidFill>
              </a:rPr>
              <a:t> 층 활성화를 최대화를 위해 입력 공간에 경사 상승법을 적용</a:t>
            </a:r>
            <a:endParaRPr lang="en-US" altLang="ko-KR" sz="20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4.GAN</a:t>
            </a:r>
            <a:r>
              <a:rPr lang="ko-KR" altLang="en-US" sz="2000" dirty="0">
                <a:solidFill>
                  <a:prstClr val="white"/>
                </a:solidFill>
              </a:rPr>
              <a:t>과 </a:t>
            </a:r>
            <a:r>
              <a:rPr lang="en-US" altLang="ko-KR" sz="2000" dirty="0">
                <a:solidFill>
                  <a:prstClr val="white"/>
                </a:solidFill>
              </a:rPr>
              <a:t>VAE</a:t>
            </a:r>
            <a:r>
              <a:rPr lang="ko-KR" altLang="en-US" sz="2000" dirty="0">
                <a:solidFill>
                  <a:prstClr val="white"/>
                </a:solidFill>
              </a:rPr>
              <a:t>가 무엇인지 알아보고 이미지 변형 학습 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06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1B15DC-8670-43AD-9A4B-1880EBCB4804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7.1.3 </a:t>
            </a:r>
            <a:r>
              <a:rPr lang="ko-KR" altLang="en-US" sz="2700" b="1" i="1" dirty="0">
                <a:solidFill>
                  <a:prstClr val="white"/>
                </a:solidFill>
              </a:rPr>
              <a:t>다중 출력 모델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D97697-E47A-42CD-BFB3-B4310C38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58305"/>
            <a:ext cx="8686800" cy="193357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CAEA3C-2701-46FC-A768-A43849617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3681621"/>
            <a:ext cx="8686799" cy="19431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1027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511944-3744-46D1-8BA1-E2522710816F}"/>
              </a:ext>
            </a:extLst>
          </p:cNvPr>
          <p:cNvSpPr/>
          <p:nvPr/>
        </p:nvSpPr>
        <p:spPr>
          <a:xfrm>
            <a:off x="-94910" y="251614"/>
            <a:ext cx="5331053" cy="534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i="1" dirty="0">
                <a:solidFill>
                  <a:prstClr val="white"/>
                </a:solidFill>
              </a:rPr>
              <a:t>7.1.4 </a:t>
            </a:r>
            <a:r>
              <a:rPr lang="ko-KR" altLang="en-US" sz="2200" b="1" i="1" dirty="0">
                <a:solidFill>
                  <a:prstClr val="white"/>
                </a:solidFill>
              </a:rPr>
              <a:t>층으로 구성된 </a:t>
            </a:r>
            <a:r>
              <a:rPr lang="ko-KR" altLang="en-US" sz="2200" b="1" i="1" dirty="0" err="1">
                <a:solidFill>
                  <a:prstClr val="white"/>
                </a:solidFill>
              </a:rPr>
              <a:t>비순환</a:t>
            </a:r>
            <a:r>
              <a:rPr lang="ko-KR" altLang="en-US" sz="2200" b="1" i="1" dirty="0">
                <a:solidFill>
                  <a:prstClr val="white"/>
                </a:solidFill>
              </a:rPr>
              <a:t> 유향 그래프</a:t>
            </a:r>
            <a:endParaRPr lang="en-US" altLang="ko-KR" sz="2200" i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764CE-AB47-402A-B9BE-24E0FD5E8EE0}"/>
              </a:ext>
            </a:extLst>
          </p:cNvPr>
          <p:cNvSpPr txBox="1"/>
          <p:nvPr/>
        </p:nvSpPr>
        <p:spPr>
          <a:xfrm>
            <a:off x="1336685" y="2484382"/>
            <a:ext cx="945200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</a:rPr>
              <a:t>함수형 </a:t>
            </a:r>
            <a:r>
              <a:rPr lang="en-US" altLang="ko-KR" sz="2500" dirty="0">
                <a:solidFill>
                  <a:schemeClr val="bg1"/>
                </a:solidFill>
              </a:rPr>
              <a:t>API</a:t>
            </a:r>
            <a:r>
              <a:rPr lang="ko-KR" altLang="en-US" sz="2500" dirty="0">
                <a:solidFill>
                  <a:schemeClr val="bg1"/>
                </a:solidFill>
              </a:rPr>
              <a:t>를 사용하면 다중 입력이나 다중 출력 </a:t>
            </a:r>
            <a:r>
              <a:rPr lang="ko-KR" altLang="en-US" sz="2500" dirty="0" err="1">
                <a:solidFill>
                  <a:schemeClr val="bg1"/>
                </a:solidFill>
              </a:rPr>
              <a:t>모델뿐만</a:t>
            </a:r>
            <a:r>
              <a:rPr lang="ko-KR" altLang="en-US" sz="2500" dirty="0">
                <a:solidFill>
                  <a:schemeClr val="bg1"/>
                </a:solidFill>
              </a:rPr>
              <a:t> 아니라 내부 토폴로지가 복잡한 네트워크도 만들 수 있음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 err="1">
                <a:solidFill>
                  <a:schemeClr val="bg1"/>
                </a:solidFill>
              </a:rPr>
              <a:t>케라스의</a:t>
            </a:r>
            <a:r>
              <a:rPr lang="ko-KR" altLang="en-US" sz="2500" dirty="0">
                <a:solidFill>
                  <a:schemeClr val="bg1"/>
                </a:solidFill>
              </a:rPr>
              <a:t> 신경망은 층으로 구성된 어떤 </a:t>
            </a:r>
            <a:r>
              <a:rPr lang="ko-KR" altLang="en-US" sz="2500" dirty="0" err="1">
                <a:solidFill>
                  <a:schemeClr val="bg1"/>
                </a:solidFill>
              </a:rPr>
              <a:t>비순환</a:t>
            </a:r>
            <a:r>
              <a:rPr lang="ko-KR" altLang="en-US" sz="2500" dirty="0">
                <a:solidFill>
                  <a:schemeClr val="bg1"/>
                </a:solidFill>
              </a:rPr>
              <a:t> 유향 그래프도 만들 수 있음</a:t>
            </a:r>
          </a:p>
        </p:txBody>
      </p:sp>
    </p:spTree>
    <p:extLst>
      <p:ext uri="{BB962C8B-B14F-4D97-AF65-F5344CB8AC3E}">
        <p14:creationId xmlns:p14="http://schemas.microsoft.com/office/powerpoint/2010/main" val="392267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23CF70-7160-4C1F-9C10-B2EB46B5CE8B}"/>
              </a:ext>
            </a:extLst>
          </p:cNvPr>
          <p:cNvSpPr/>
          <p:nvPr/>
        </p:nvSpPr>
        <p:spPr>
          <a:xfrm>
            <a:off x="-68015" y="63353"/>
            <a:ext cx="5331053" cy="1042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i="1" dirty="0">
                <a:solidFill>
                  <a:prstClr val="white"/>
                </a:solidFill>
              </a:rPr>
              <a:t>7.1.4 </a:t>
            </a:r>
            <a:r>
              <a:rPr lang="ko-KR" altLang="en-US" sz="2200" b="1" i="1" dirty="0">
                <a:solidFill>
                  <a:prstClr val="white"/>
                </a:solidFill>
              </a:rPr>
              <a:t>층으로 구성된 </a:t>
            </a:r>
            <a:r>
              <a:rPr lang="ko-KR" altLang="en-US" sz="2200" b="1" i="1" dirty="0" err="1">
                <a:solidFill>
                  <a:prstClr val="white"/>
                </a:solidFill>
              </a:rPr>
              <a:t>비순환</a:t>
            </a:r>
            <a:r>
              <a:rPr lang="ko-KR" altLang="en-US" sz="2200" b="1" i="1" dirty="0">
                <a:solidFill>
                  <a:prstClr val="white"/>
                </a:solidFill>
              </a:rPr>
              <a:t> 유향 그래프</a:t>
            </a:r>
            <a:r>
              <a:rPr lang="en-US" altLang="ko-KR" sz="2200" b="1" i="1" dirty="0">
                <a:solidFill>
                  <a:prstClr val="white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i="1" dirty="0" err="1">
                <a:solidFill>
                  <a:prstClr val="white"/>
                </a:solidFill>
              </a:rPr>
              <a:t>인셉션</a:t>
            </a:r>
            <a:r>
              <a:rPr lang="ko-KR" altLang="en-US" sz="2200" b="1" i="1" dirty="0">
                <a:solidFill>
                  <a:prstClr val="white"/>
                </a:solidFill>
              </a:rPr>
              <a:t> 모듈</a:t>
            </a:r>
            <a:endParaRPr lang="en-US" altLang="ko-KR" sz="2200" i="1" dirty="0">
              <a:solidFill>
                <a:prstClr val="white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DAB5CA5-8510-44CE-B11D-A8CA090AD647}"/>
              </a:ext>
            </a:extLst>
          </p:cNvPr>
          <p:cNvGrpSpPr/>
          <p:nvPr/>
        </p:nvGrpSpPr>
        <p:grpSpPr>
          <a:xfrm>
            <a:off x="949728" y="1104867"/>
            <a:ext cx="4975943" cy="5149697"/>
            <a:chOff x="949728" y="1104867"/>
            <a:chExt cx="4975943" cy="514969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EE7C7FD-7366-463E-8DB8-00E13ACD6FD5}"/>
                </a:ext>
              </a:extLst>
            </p:cNvPr>
            <p:cNvGrpSpPr/>
            <p:nvPr/>
          </p:nvGrpSpPr>
          <p:grpSpPr>
            <a:xfrm>
              <a:off x="949728" y="1104867"/>
              <a:ext cx="4975943" cy="4818955"/>
              <a:chOff x="1120057" y="811337"/>
              <a:chExt cx="4975943" cy="481895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93F175-5A69-40A1-A8F9-64AFD7192E87}"/>
                  </a:ext>
                </a:extLst>
              </p:cNvPr>
              <p:cNvSpPr txBox="1"/>
              <p:nvPr/>
            </p:nvSpPr>
            <p:spPr>
              <a:xfrm>
                <a:off x="3374945" y="811337"/>
                <a:ext cx="52048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출력</a:t>
                </a:r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D374317E-4B3D-4187-B595-7466CD3ADE91}"/>
                  </a:ext>
                </a:extLst>
              </p:cNvPr>
              <p:cNvSpPr/>
              <p:nvPr/>
            </p:nvSpPr>
            <p:spPr>
              <a:xfrm>
                <a:off x="2904563" y="1426355"/>
                <a:ext cx="1461247" cy="46616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Concatenate</a:t>
                </a:r>
                <a:endParaRPr lang="ko-KR" altLang="en-US" sz="1500" dirty="0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F143F1E-D725-4F84-8C58-6547674416EA}"/>
                  </a:ext>
                </a:extLst>
              </p:cNvPr>
              <p:cNvSpPr/>
              <p:nvPr/>
            </p:nvSpPr>
            <p:spPr>
              <a:xfrm>
                <a:off x="1120057" y="4050577"/>
                <a:ext cx="1060089" cy="75931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Conv2D</a:t>
                </a:r>
              </a:p>
              <a:p>
                <a:pPr algn="ctr"/>
                <a:r>
                  <a:rPr lang="en-US" altLang="ko-KR" sz="1500" dirty="0"/>
                  <a:t>1x1, strides=2</a:t>
                </a:r>
                <a:endParaRPr lang="ko-KR" altLang="en-US" sz="1500" dirty="0"/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C7252A1-F99A-4E16-8FD3-09524B5FCC62}"/>
                  </a:ext>
                </a:extLst>
              </p:cNvPr>
              <p:cNvSpPr/>
              <p:nvPr/>
            </p:nvSpPr>
            <p:spPr>
              <a:xfrm>
                <a:off x="2422723" y="3214727"/>
                <a:ext cx="1060089" cy="75931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Conv2D</a:t>
                </a:r>
              </a:p>
              <a:p>
                <a:pPr algn="ctr"/>
                <a:r>
                  <a:rPr lang="en-US" altLang="ko-KR" sz="1500" dirty="0"/>
                  <a:t>3x3, strides=2</a:t>
                </a:r>
                <a:endParaRPr lang="ko-KR" altLang="en-US" sz="1500" dirty="0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ED3F054E-B34E-4EEE-BF6A-ED4ADA664BF5}"/>
                  </a:ext>
                </a:extLst>
              </p:cNvPr>
              <p:cNvSpPr/>
              <p:nvPr/>
            </p:nvSpPr>
            <p:spPr>
              <a:xfrm>
                <a:off x="2424687" y="4065628"/>
                <a:ext cx="1060089" cy="75931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Conv2D</a:t>
                </a:r>
              </a:p>
              <a:p>
                <a:pPr algn="ctr"/>
                <a:r>
                  <a:rPr lang="en-US" altLang="ko-KR" sz="1500" dirty="0"/>
                  <a:t>1x1</a:t>
                </a:r>
                <a:endParaRPr lang="ko-KR" altLang="en-US" sz="1500" dirty="0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05D6612-AFD7-4144-86E9-273F8473DF23}"/>
                  </a:ext>
                </a:extLst>
              </p:cNvPr>
              <p:cNvSpPr/>
              <p:nvPr/>
            </p:nvSpPr>
            <p:spPr>
              <a:xfrm>
                <a:off x="3729317" y="4050578"/>
                <a:ext cx="1060089" cy="75931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/>
                  <a:t>AvgPool2D</a:t>
                </a:r>
              </a:p>
              <a:p>
                <a:pPr algn="ctr"/>
                <a:r>
                  <a:rPr lang="en-US" altLang="ko-KR" sz="1200" dirty="0"/>
                  <a:t>3x3, strides=2</a:t>
                </a:r>
                <a:endParaRPr lang="ko-KR" altLang="en-US" sz="1200" dirty="0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40DC428-3A02-44ED-B6E5-DC0EE3BE4D05}"/>
                  </a:ext>
                </a:extLst>
              </p:cNvPr>
              <p:cNvSpPr/>
              <p:nvPr/>
            </p:nvSpPr>
            <p:spPr>
              <a:xfrm>
                <a:off x="5030564" y="2299806"/>
                <a:ext cx="1060089" cy="75931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Conv2D</a:t>
                </a:r>
              </a:p>
              <a:p>
                <a:pPr algn="ctr"/>
                <a:r>
                  <a:rPr lang="en-US" altLang="ko-KR" sz="1500" dirty="0"/>
                  <a:t>3x3, strides=2</a:t>
                </a:r>
                <a:endParaRPr lang="ko-KR" altLang="en-US" sz="1500" dirty="0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0E539813-D33C-4A12-A106-4ADC45383D96}"/>
                  </a:ext>
                </a:extLst>
              </p:cNvPr>
              <p:cNvSpPr/>
              <p:nvPr/>
            </p:nvSpPr>
            <p:spPr>
              <a:xfrm>
                <a:off x="3729317" y="3184156"/>
                <a:ext cx="1060089" cy="75931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Conv2D</a:t>
                </a:r>
              </a:p>
              <a:p>
                <a:pPr algn="ctr"/>
                <a:r>
                  <a:rPr lang="en-US" altLang="ko-KR" sz="1500" dirty="0"/>
                  <a:t>3x3</a:t>
                </a:r>
                <a:endParaRPr lang="ko-KR" altLang="en-US" sz="1500" dirty="0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22E70DF3-C6C2-4437-9421-1F416C69C60E}"/>
                  </a:ext>
                </a:extLst>
              </p:cNvPr>
              <p:cNvSpPr/>
              <p:nvPr/>
            </p:nvSpPr>
            <p:spPr>
              <a:xfrm>
                <a:off x="5033947" y="4050578"/>
                <a:ext cx="1060089" cy="75931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Conv2D</a:t>
                </a:r>
              </a:p>
              <a:p>
                <a:pPr algn="ctr"/>
                <a:r>
                  <a:rPr lang="en-US" altLang="ko-KR" sz="1500" dirty="0"/>
                  <a:t>1x1</a:t>
                </a:r>
                <a:endParaRPr lang="ko-KR" altLang="en-US" sz="1500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606C7B44-410B-44D6-8326-91F49B65727B}"/>
                  </a:ext>
                </a:extLst>
              </p:cNvPr>
              <p:cNvSpPr/>
              <p:nvPr/>
            </p:nvSpPr>
            <p:spPr>
              <a:xfrm>
                <a:off x="5035911" y="3175192"/>
                <a:ext cx="1060089" cy="759319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/>
                  <a:t>Conv2D</a:t>
                </a:r>
              </a:p>
              <a:p>
                <a:pPr algn="ctr"/>
                <a:r>
                  <a:rPr lang="en-US" altLang="ko-KR" sz="1500" dirty="0"/>
                  <a:t>3x3</a:t>
                </a:r>
                <a:endParaRPr lang="ko-KR" altLang="en-US" sz="1500" dirty="0"/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16D6628A-AA12-4568-BA08-569E659C8942}"/>
                  </a:ext>
                </a:extLst>
              </p:cNvPr>
              <p:cNvCxnSpPr>
                <a:cxnSpLocks/>
                <a:endCxn id="3" idx="2"/>
              </p:cNvCxnSpPr>
              <p:nvPr/>
            </p:nvCxnSpPr>
            <p:spPr>
              <a:xfrm flipV="1">
                <a:off x="1650101" y="1892520"/>
                <a:ext cx="1985086" cy="960405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67C36DF-6642-420D-90B5-7CEEF839E4A9}"/>
                  </a:ext>
                </a:extLst>
              </p:cNvPr>
              <p:cNvCxnSpPr>
                <a:cxnSpLocks/>
                <a:endCxn id="7" idx="0"/>
              </p:cNvCxnSpPr>
              <p:nvPr/>
            </p:nvCxnSpPr>
            <p:spPr>
              <a:xfrm flipH="1">
                <a:off x="1650102" y="2848174"/>
                <a:ext cx="5168" cy="120240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0B5EEFC3-5370-47B8-B859-7A0ECE194321}"/>
                  </a:ext>
                </a:extLst>
              </p:cNvPr>
              <p:cNvCxnSpPr>
                <a:cxnSpLocks/>
                <a:stCxn id="8" idx="0"/>
                <a:endCxn id="3" idx="2"/>
              </p:cNvCxnSpPr>
              <p:nvPr/>
            </p:nvCxnSpPr>
            <p:spPr>
              <a:xfrm flipV="1">
                <a:off x="2952768" y="1892520"/>
                <a:ext cx="682419" cy="1322207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96809C85-CFF9-413F-9C63-2E4DFEE29E5E}"/>
                  </a:ext>
                </a:extLst>
              </p:cNvPr>
              <p:cNvCxnSpPr>
                <a:cxnSpLocks/>
                <a:stCxn id="12" idx="0"/>
                <a:endCxn id="3" idx="2"/>
              </p:cNvCxnSpPr>
              <p:nvPr/>
            </p:nvCxnSpPr>
            <p:spPr>
              <a:xfrm flipH="1" flipV="1">
                <a:off x="3635187" y="1892520"/>
                <a:ext cx="624175" cy="129163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F1DB1252-3769-4CCF-BAEE-376292992832}"/>
                  </a:ext>
                </a:extLst>
              </p:cNvPr>
              <p:cNvCxnSpPr>
                <a:cxnSpLocks/>
                <a:stCxn id="11" idx="0"/>
                <a:endCxn id="3" idx="2"/>
              </p:cNvCxnSpPr>
              <p:nvPr/>
            </p:nvCxnSpPr>
            <p:spPr>
              <a:xfrm flipH="1" flipV="1">
                <a:off x="3635187" y="1892520"/>
                <a:ext cx="1925422" cy="40728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DB108F70-6C35-4F86-AA34-400B8DB420B9}"/>
                  </a:ext>
                </a:extLst>
              </p:cNvPr>
              <p:cNvCxnSpPr>
                <a:cxnSpLocks/>
                <a:stCxn id="3" idx="0"/>
                <a:endCxn id="2" idx="2"/>
              </p:cNvCxnSpPr>
              <p:nvPr/>
            </p:nvCxnSpPr>
            <p:spPr>
              <a:xfrm flipH="1" flipV="1">
                <a:off x="3635186" y="1103725"/>
                <a:ext cx="1" cy="32263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C0A9F041-B247-4D80-9B9A-7AF5F87BB04C}"/>
                  </a:ext>
                </a:extLst>
              </p:cNvPr>
              <p:cNvCxnSpPr>
                <a:cxnSpLocks/>
                <a:stCxn id="37" idx="0"/>
                <a:endCxn id="9" idx="2"/>
              </p:cNvCxnSpPr>
              <p:nvPr/>
            </p:nvCxnSpPr>
            <p:spPr>
              <a:xfrm flipH="1" flipV="1">
                <a:off x="2954732" y="4824947"/>
                <a:ext cx="680454" cy="512957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CDA6C93-C414-4256-88A2-3F416D255951}"/>
                  </a:ext>
                </a:extLst>
              </p:cNvPr>
              <p:cNvSpPr txBox="1"/>
              <p:nvPr/>
            </p:nvSpPr>
            <p:spPr>
              <a:xfrm>
                <a:off x="3374945" y="5337904"/>
                <a:ext cx="52048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입력</a:t>
                </a: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BD457B4B-ACFD-4C44-8EA5-E55E13794AD1}"/>
                  </a:ext>
                </a:extLst>
              </p:cNvPr>
              <p:cNvCxnSpPr>
                <a:cxnSpLocks/>
                <a:stCxn id="37" idx="0"/>
                <a:endCxn id="7" idx="2"/>
              </p:cNvCxnSpPr>
              <p:nvPr/>
            </p:nvCxnSpPr>
            <p:spPr>
              <a:xfrm flipH="1" flipV="1">
                <a:off x="1650102" y="4809896"/>
                <a:ext cx="1985084" cy="528008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439B6786-808A-44D5-BC7D-24592D7ABAE3}"/>
                  </a:ext>
                </a:extLst>
              </p:cNvPr>
              <p:cNvCxnSpPr>
                <a:cxnSpLocks/>
                <a:stCxn id="37" idx="0"/>
                <a:endCxn id="10" idx="2"/>
              </p:cNvCxnSpPr>
              <p:nvPr/>
            </p:nvCxnSpPr>
            <p:spPr>
              <a:xfrm flipV="1">
                <a:off x="3635186" y="4809897"/>
                <a:ext cx="624176" cy="528007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4AB908C6-5EFC-45B6-8CDB-ABA60A8B4965}"/>
                  </a:ext>
                </a:extLst>
              </p:cNvPr>
              <p:cNvCxnSpPr>
                <a:cxnSpLocks/>
                <a:stCxn id="37" idx="0"/>
                <a:endCxn id="14" idx="2"/>
              </p:cNvCxnSpPr>
              <p:nvPr/>
            </p:nvCxnSpPr>
            <p:spPr>
              <a:xfrm flipV="1">
                <a:off x="3635186" y="4809897"/>
                <a:ext cx="1928806" cy="528007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1B46CD4D-70A7-4C49-9A34-F07378D18607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H="1" flipV="1">
                <a:off x="2952768" y="3974046"/>
                <a:ext cx="9096" cy="116214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EFD72E60-F7E2-4D51-886B-37B709639B27}"/>
                  </a:ext>
                </a:extLst>
              </p:cNvPr>
              <p:cNvCxnSpPr>
                <a:cxnSpLocks/>
                <a:stCxn id="10" idx="0"/>
                <a:endCxn id="12" idx="2"/>
              </p:cNvCxnSpPr>
              <p:nvPr/>
            </p:nvCxnSpPr>
            <p:spPr>
              <a:xfrm flipV="1">
                <a:off x="4259362" y="3943475"/>
                <a:ext cx="0" cy="107103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03EAB87D-1227-4A3B-A549-31F17395CDFA}"/>
                  </a:ext>
                </a:extLst>
              </p:cNvPr>
              <p:cNvCxnSpPr>
                <a:cxnSpLocks/>
                <a:stCxn id="14" idx="0"/>
                <a:endCxn id="15" idx="2"/>
              </p:cNvCxnSpPr>
              <p:nvPr/>
            </p:nvCxnSpPr>
            <p:spPr>
              <a:xfrm flipV="1">
                <a:off x="5563992" y="3934511"/>
                <a:ext cx="1964" cy="116067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4B0580A8-7BD7-4F66-9986-AC810E590F7D}"/>
                  </a:ext>
                </a:extLst>
              </p:cNvPr>
              <p:cNvCxnSpPr>
                <a:cxnSpLocks/>
                <a:stCxn id="15" idx="0"/>
                <a:endCxn id="11" idx="2"/>
              </p:cNvCxnSpPr>
              <p:nvPr/>
            </p:nvCxnSpPr>
            <p:spPr>
              <a:xfrm flipH="1" flipV="1">
                <a:off x="5560609" y="3059125"/>
                <a:ext cx="5347" cy="116067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A82CD9-495B-41D1-82DA-70EFA4D8EBC6}"/>
                </a:ext>
              </a:extLst>
            </p:cNvPr>
            <p:cNvSpPr txBox="1"/>
            <p:nvPr/>
          </p:nvSpPr>
          <p:spPr>
            <a:xfrm>
              <a:off x="2810430" y="5962176"/>
              <a:ext cx="13088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▲</a:t>
              </a:r>
              <a:r>
                <a:rPr lang="ko-KR" altLang="en-US" sz="1300" dirty="0" err="1">
                  <a:solidFill>
                    <a:schemeClr val="bg1"/>
                  </a:solidFill>
                </a:rPr>
                <a:t>인셉션</a:t>
              </a:r>
              <a:r>
                <a:rPr lang="ko-KR" altLang="en-US" sz="1300" dirty="0">
                  <a:solidFill>
                    <a:schemeClr val="bg1"/>
                  </a:solidFill>
                </a:rPr>
                <a:t> 모듈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C1A3C89-07FC-4BCA-8B20-C5B167F8EEEF}"/>
              </a:ext>
            </a:extLst>
          </p:cNvPr>
          <p:cNvSpPr txBox="1"/>
          <p:nvPr/>
        </p:nvSpPr>
        <p:spPr>
          <a:xfrm>
            <a:off x="6445022" y="1645690"/>
            <a:ext cx="47083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인셉션은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합성곱</a:t>
            </a:r>
            <a:r>
              <a:rPr lang="ko-KR" altLang="en-US" dirty="0">
                <a:solidFill>
                  <a:schemeClr val="bg1"/>
                </a:solidFill>
              </a:rPr>
              <a:t> 신경망에서 인기 있는 네트워크 구조로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네트워크 안의 네트워크 구조에서 영감을 받아 </a:t>
            </a:r>
            <a:r>
              <a:rPr lang="ko-KR" altLang="en-US" dirty="0" err="1">
                <a:solidFill>
                  <a:schemeClr val="bg1"/>
                </a:solidFill>
              </a:rPr>
              <a:t>만들어졌음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나란히 분리된 가지를 따라 모듈을 쌓아 독립된 작은 네트워크처럼 구성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이런 구성은 네트워크가 따로따로 공간 특성과 채널 방향의 특성을 학습하도록 도움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한꺼번에 학습하는 것보다 효과가 더 높음</a:t>
            </a:r>
          </a:p>
        </p:txBody>
      </p:sp>
    </p:spTree>
    <p:extLst>
      <p:ext uri="{BB962C8B-B14F-4D97-AF65-F5344CB8AC3E}">
        <p14:creationId xmlns:p14="http://schemas.microsoft.com/office/powerpoint/2010/main" val="375762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9A3CD6-C4CE-41DF-B234-587AF9044BCF}"/>
              </a:ext>
            </a:extLst>
          </p:cNvPr>
          <p:cNvSpPr/>
          <p:nvPr/>
        </p:nvSpPr>
        <p:spPr>
          <a:xfrm>
            <a:off x="-68015" y="63353"/>
            <a:ext cx="5331053" cy="1042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i="1" dirty="0">
                <a:solidFill>
                  <a:prstClr val="white"/>
                </a:solidFill>
              </a:rPr>
              <a:t>7.1.4 </a:t>
            </a:r>
            <a:r>
              <a:rPr lang="ko-KR" altLang="en-US" sz="2200" b="1" i="1" dirty="0">
                <a:solidFill>
                  <a:prstClr val="white"/>
                </a:solidFill>
              </a:rPr>
              <a:t>층으로 구성된 </a:t>
            </a:r>
            <a:r>
              <a:rPr lang="ko-KR" altLang="en-US" sz="2200" b="1" i="1" dirty="0" err="1">
                <a:solidFill>
                  <a:prstClr val="white"/>
                </a:solidFill>
              </a:rPr>
              <a:t>비순환</a:t>
            </a:r>
            <a:r>
              <a:rPr lang="ko-KR" altLang="en-US" sz="2200" b="1" i="1" dirty="0">
                <a:solidFill>
                  <a:prstClr val="white"/>
                </a:solidFill>
              </a:rPr>
              <a:t> 유향 그래프</a:t>
            </a:r>
            <a:r>
              <a:rPr lang="en-US" altLang="ko-KR" sz="2200" b="1" i="1" dirty="0">
                <a:solidFill>
                  <a:prstClr val="white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i="1" dirty="0" err="1">
                <a:solidFill>
                  <a:prstClr val="white"/>
                </a:solidFill>
              </a:rPr>
              <a:t>인셉션</a:t>
            </a:r>
            <a:r>
              <a:rPr lang="ko-KR" altLang="en-US" sz="2200" b="1" i="1" dirty="0">
                <a:solidFill>
                  <a:prstClr val="white"/>
                </a:solidFill>
              </a:rPr>
              <a:t> 모듈</a:t>
            </a:r>
            <a:endParaRPr lang="en-US" altLang="ko-KR" sz="2200" i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F31739-EE0B-4A4B-B934-ADF37A94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58" y="1276018"/>
            <a:ext cx="9687883" cy="4432663"/>
          </a:xfrm>
          <a:prstGeom prst="rect">
            <a:avLst/>
          </a:prstGeom>
          <a:ln w="28575">
            <a:solidFill>
              <a:srgbClr val="36AFEB"/>
            </a:solidFill>
          </a:ln>
        </p:spPr>
      </p:pic>
    </p:spTree>
    <p:extLst>
      <p:ext uri="{BB962C8B-B14F-4D97-AF65-F5344CB8AC3E}">
        <p14:creationId xmlns:p14="http://schemas.microsoft.com/office/powerpoint/2010/main" val="5228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33C980-2623-43A5-A05E-BED5F260A26D}"/>
              </a:ext>
            </a:extLst>
          </p:cNvPr>
          <p:cNvSpPr/>
          <p:nvPr/>
        </p:nvSpPr>
        <p:spPr>
          <a:xfrm>
            <a:off x="-68015" y="63353"/>
            <a:ext cx="5331053" cy="1042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i="1" dirty="0">
                <a:solidFill>
                  <a:prstClr val="white"/>
                </a:solidFill>
              </a:rPr>
              <a:t>7.1.4 </a:t>
            </a:r>
            <a:r>
              <a:rPr lang="ko-KR" altLang="en-US" sz="2200" b="1" i="1" dirty="0">
                <a:solidFill>
                  <a:prstClr val="white"/>
                </a:solidFill>
              </a:rPr>
              <a:t>층으로 구성된 </a:t>
            </a:r>
            <a:r>
              <a:rPr lang="ko-KR" altLang="en-US" sz="2200" b="1" i="1" dirty="0" err="1">
                <a:solidFill>
                  <a:prstClr val="white"/>
                </a:solidFill>
              </a:rPr>
              <a:t>비순환</a:t>
            </a:r>
            <a:r>
              <a:rPr lang="ko-KR" altLang="en-US" sz="2200" b="1" i="1" dirty="0">
                <a:solidFill>
                  <a:prstClr val="white"/>
                </a:solidFill>
              </a:rPr>
              <a:t> 유향 그래프</a:t>
            </a:r>
            <a:r>
              <a:rPr lang="en-US" altLang="ko-KR" sz="2200" b="1" i="1" dirty="0">
                <a:solidFill>
                  <a:prstClr val="white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i="1" dirty="0" err="1">
                <a:solidFill>
                  <a:prstClr val="white"/>
                </a:solidFill>
              </a:rPr>
              <a:t>잔차</a:t>
            </a:r>
            <a:r>
              <a:rPr lang="ko-KR" altLang="en-US" sz="2200" b="1" i="1" dirty="0">
                <a:solidFill>
                  <a:prstClr val="white"/>
                </a:solidFill>
              </a:rPr>
              <a:t> 연결</a:t>
            </a:r>
            <a:endParaRPr lang="en-US" altLang="ko-KR" sz="2200" i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37A4A-0F7D-47F4-8069-D235B5EB3205}"/>
              </a:ext>
            </a:extLst>
          </p:cNvPr>
          <p:cNvSpPr txBox="1"/>
          <p:nvPr/>
        </p:nvSpPr>
        <p:spPr>
          <a:xfrm>
            <a:off x="1414818" y="1561492"/>
            <a:ext cx="900216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 err="1">
                <a:solidFill>
                  <a:schemeClr val="bg1"/>
                </a:solidFill>
              </a:rPr>
              <a:t>잔차</a:t>
            </a:r>
            <a:r>
              <a:rPr lang="ko-KR" altLang="en-US" sz="2500" dirty="0">
                <a:solidFill>
                  <a:schemeClr val="bg1"/>
                </a:solidFill>
              </a:rPr>
              <a:t> 연결 </a:t>
            </a:r>
            <a:r>
              <a:rPr lang="en-US" altLang="ko-KR" sz="2500" dirty="0">
                <a:solidFill>
                  <a:schemeClr val="bg1"/>
                </a:solidFill>
              </a:rPr>
              <a:t>:</a:t>
            </a:r>
            <a:r>
              <a:rPr lang="ko-KR" altLang="en-US" sz="2500" dirty="0">
                <a:solidFill>
                  <a:schemeClr val="bg1"/>
                </a:solidFill>
              </a:rPr>
              <a:t> 그래프 형태의 네트워크 컴포넌트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</a:rPr>
              <a:t>대규모 딥러닝 모델에서 흔히 나타나는 두 가지 문제인 </a:t>
            </a:r>
            <a:r>
              <a:rPr lang="ko-KR" altLang="en-US" sz="2500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2500" dirty="0">
                <a:solidFill>
                  <a:schemeClr val="bg1"/>
                </a:solidFill>
              </a:rPr>
              <a:t> 소실과 표현 병목을 해결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 err="1">
                <a:solidFill>
                  <a:schemeClr val="bg1"/>
                </a:solidFill>
              </a:rPr>
              <a:t>잔차연결은</a:t>
            </a:r>
            <a:r>
              <a:rPr lang="ko-KR" altLang="en-US" sz="2500" dirty="0">
                <a:solidFill>
                  <a:schemeClr val="bg1"/>
                </a:solidFill>
              </a:rPr>
              <a:t> 하위 층의 출력을 상위 층의 입력으로 사용함 </a:t>
            </a:r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  – </a:t>
            </a:r>
            <a:r>
              <a:rPr lang="ko-KR" altLang="en-US" sz="2500" dirty="0">
                <a:solidFill>
                  <a:schemeClr val="bg1"/>
                </a:solidFill>
              </a:rPr>
              <a:t>하위 층의 출력이 상위 층의 활성화 출력에 연결되는 것이</a:t>
            </a:r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    </a:t>
            </a:r>
            <a:r>
              <a:rPr lang="ko-KR" altLang="en-US" sz="2500" dirty="0">
                <a:solidFill>
                  <a:schemeClr val="bg1"/>
                </a:solidFill>
              </a:rPr>
              <a:t>아니고 </a:t>
            </a:r>
            <a:r>
              <a:rPr lang="ko-KR" altLang="en-US" sz="2500" dirty="0" err="1">
                <a:solidFill>
                  <a:schemeClr val="bg1"/>
                </a:solidFill>
              </a:rPr>
              <a:t>더해짐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</a:rPr>
              <a:t>두 출력의 크기가 다르면 선형 변환을 사용하여 하위층의 활성화 출력을 목표 크기로 변환</a:t>
            </a:r>
          </a:p>
        </p:txBody>
      </p:sp>
    </p:spTree>
    <p:extLst>
      <p:ext uri="{BB962C8B-B14F-4D97-AF65-F5344CB8AC3E}">
        <p14:creationId xmlns:p14="http://schemas.microsoft.com/office/powerpoint/2010/main" val="37221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240269-D107-4078-9E8C-2782966F3C67}"/>
              </a:ext>
            </a:extLst>
          </p:cNvPr>
          <p:cNvSpPr/>
          <p:nvPr/>
        </p:nvSpPr>
        <p:spPr>
          <a:xfrm>
            <a:off x="-68015" y="63353"/>
            <a:ext cx="5331053" cy="1042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i="1" dirty="0">
                <a:solidFill>
                  <a:prstClr val="white"/>
                </a:solidFill>
              </a:rPr>
              <a:t>7.1.4 </a:t>
            </a:r>
            <a:r>
              <a:rPr lang="ko-KR" altLang="en-US" sz="2200" b="1" i="1" dirty="0">
                <a:solidFill>
                  <a:prstClr val="white"/>
                </a:solidFill>
              </a:rPr>
              <a:t>층으로 구성된 </a:t>
            </a:r>
            <a:r>
              <a:rPr lang="ko-KR" altLang="en-US" sz="2200" b="1" i="1" dirty="0" err="1">
                <a:solidFill>
                  <a:prstClr val="white"/>
                </a:solidFill>
              </a:rPr>
              <a:t>비순환</a:t>
            </a:r>
            <a:r>
              <a:rPr lang="ko-KR" altLang="en-US" sz="2200" b="1" i="1" dirty="0">
                <a:solidFill>
                  <a:prstClr val="white"/>
                </a:solidFill>
              </a:rPr>
              <a:t> 유향 그래프</a:t>
            </a:r>
            <a:r>
              <a:rPr lang="en-US" altLang="ko-KR" sz="2200" b="1" i="1" dirty="0">
                <a:solidFill>
                  <a:prstClr val="white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i="1" dirty="0" err="1">
                <a:solidFill>
                  <a:prstClr val="white"/>
                </a:solidFill>
              </a:rPr>
              <a:t>잔차</a:t>
            </a:r>
            <a:r>
              <a:rPr lang="ko-KR" altLang="en-US" sz="2200" b="1" i="1" dirty="0">
                <a:solidFill>
                  <a:prstClr val="white"/>
                </a:solidFill>
              </a:rPr>
              <a:t> 연결</a:t>
            </a:r>
            <a:endParaRPr lang="en-US" altLang="ko-KR" sz="2200" i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2D9DC-D05C-4787-9D82-FB606517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16" y="1180684"/>
            <a:ext cx="7403585" cy="1806324"/>
          </a:xfrm>
          <a:prstGeom prst="rect">
            <a:avLst/>
          </a:prstGeom>
          <a:ln w="28575">
            <a:solidFill>
              <a:srgbClr val="36AFEB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5F23A2-3277-4B16-90FE-58883CF13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228" y="3406759"/>
            <a:ext cx="6584169" cy="2594746"/>
          </a:xfrm>
          <a:prstGeom prst="rect">
            <a:avLst/>
          </a:prstGeom>
          <a:ln w="28575">
            <a:solidFill>
              <a:srgbClr val="36AFEB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71EDA-55AB-4084-B9B5-F9635602B30C}"/>
              </a:ext>
            </a:extLst>
          </p:cNvPr>
          <p:cNvSpPr txBox="1"/>
          <p:nvPr/>
        </p:nvSpPr>
        <p:spPr>
          <a:xfrm>
            <a:off x="2149469" y="3061810"/>
            <a:ext cx="71215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▲</a:t>
            </a:r>
            <a:r>
              <a:rPr lang="ko-KR" altLang="en-US" sz="1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특성맵의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크기가 같을 때 원본을 그대로 사용하는 </a:t>
            </a:r>
            <a:r>
              <a:rPr lang="ko-KR" altLang="en-US" sz="1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잔차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연결을 구현한 코드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0D7D0-5336-4235-837A-8A873804DEB0}"/>
              </a:ext>
            </a:extLst>
          </p:cNvPr>
          <p:cNvSpPr txBox="1"/>
          <p:nvPr/>
        </p:nvSpPr>
        <p:spPr>
          <a:xfrm>
            <a:off x="2410228" y="6076307"/>
            <a:ext cx="65841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▲</a:t>
            </a:r>
            <a:r>
              <a:rPr lang="ko-KR" altLang="en-US" sz="1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특성맵의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크기가 다를 때 선형 변환을 사용하여 </a:t>
            </a:r>
            <a:r>
              <a:rPr lang="ko-KR" altLang="en-US" sz="1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잔차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연결을 구현한 코드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34D0EB-A72D-4047-941F-ABC057E3B0CA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7.1.5 </a:t>
            </a:r>
            <a:r>
              <a:rPr lang="ko-KR" altLang="en-US" sz="2700" b="1" i="1" dirty="0">
                <a:solidFill>
                  <a:prstClr val="white"/>
                </a:solidFill>
              </a:rPr>
              <a:t>층 가중치 공유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D5EE3-F916-40BA-91DC-7051B69CFDF1}"/>
              </a:ext>
            </a:extLst>
          </p:cNvPr>
          <p:cNvSpPr txBox="1"/>
          <p:nvPr/>
        </p:nvSpPr>
        <p:spPr>
          <a:xfrm>
            <a:off x="1420504" y="1874728"/>
            <a:ext cx="93509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chemeClr val="bg1"/>
                </a:solidFill>
                <a:effectLst/>
                <a:latin typeface="-apple-system"/>
              </a:rPr>
              <a:t>함수형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-apple-system"/>
              </a:rPr>
              <a:t>API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-apple-system"/>
              </a:rPr>
              <a:t>의 중요한 또 하나의 기능은 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-apple-system"/>
              </a:rPr>
              <a:t>층 객체를 여러 번 재사용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-apple-system"/>
              </a:rPr>
              <a:t>할 수 있다는 것</a:t>
            </a:r>
            <a:endParaRPr lang="en-US" altLang="ko-KR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chemeClr val="bg1"/>
                </a:solidFill>
                <a:effectLst/>
                <a:latin typeface="-apple-system"/>
              </a:rPr>
              <a:t>층 객체를 두 번 호출하면 새로운 객체를 만들지 않고 각 호출에 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-apple-system"/>
              </a:rPr>
              <a:t>동일한 가중치를 재사용</a:t>
            </a:r>
            <a:endParaRPr lang="en-US" altLang="ko-KR" sz="2800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chemeClr val="bg1"/>
                </a:solidFill>
                <a:effectLst/>
                <a:latin typeface="-apple-system"/>
              </a:rPr>
              <a:t>이런 기능 때문에 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-apple-system"/>
              </a:rPr>
              <a:t>공유 가지를 가진 모델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-apple-system"/>
              </a:rPr>
              <a:t>을 만들 수 있음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29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9A2E-ECFB-4074-BC8A-D95771F70975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7.1.5 </a:t>
            </a:r>
            <a:r>
              <a:rPr lang="ko-KR" altLang="en-US" sz="2700" b="1" i="1" dirty="0">
                <a:solidFill>
                  <a:prstClr val="white"/>
                </a:solidFill>
              </a:rPr>
              <a:t>층 가중치 공유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380B68-9574-47B4-9BA6-89648E86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252691"/>
            <a:ext cx="7134225" cy="4772025"/>
          </a:xfrm>
          <a:prstGeom prst="rect">
            <a:avLst/>
          </a:prstGeom>
          <a:ln w="28575">
            <a:solidFill>
              <a:srgbClr val="36AFEB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67858E-C5F5-455C-84DD-A1AAE72D7EF1}"/>
              </a:ext>
            </a:extLst>
          </p:cNvPr>
          <p:cNvSpPr txBox="1"/>
          <p:nvPr/>
        </p:nvSpPr>
        <p:spPr>
          <a:xfrm>
            <a:off x="8184775" y="1261656"/>
            <a:ext cx="33169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하나의 </a:t>
            </a:r>
            <a:r>
              <a:rPr lang="en-US" altLang="ko-KR" dirty="0">
                <a:solidFill>
                  <a:schemeClr val="bg1"/>
                </a:solidFill>
              </a:rPr>
              <a:t>LSTM </a:t>
            </a:r>
            <a:r>
              <a:rPr lang="ko-KR" altLang="en-US" dirty="0">
                <a:solidFill>
                  <a:schemeClr val="bg1"/>
                </a:solidFill>
              </a:rPr>
              <a:t>층으로 양쪽을 모두 처리하는 것이 좋음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 </a:t>
            </a:r>
            <a:r>
              <a:rPr lang="en-US" altLang="ko-KR" dirty="0">
                <a:solidFill>
                  <a:schemeClr val="bg1"/>
                </a:solidFill>
              </a:rPr>
              <a:t>LSTM </a:t>
            </a:r>
            <a:r>
              <a:rPr lang="ko-KR" altLang="en-US" dirty="0">
                <a:solidFill>
                  <a:schemeClr val="bg1"/>
                </a:solidFill>
              </a:rPr>
              <a:t>층의 표현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가중치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은 두 입력에 대해 함께 학습됨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-&gt; </a:t>
            </a:r>
            <a:r>
              <a:rPr lang="ko-KR" altLang="en-US" b="1" dirty="0">
                <a:solidFill>
                  <a:schemeClr val="bg1"/>
                </a:solidFill>
              </a:rPr>
              <a:t>샴 </a:t>
            </a:r>
            <a:r>
              <a:rPr lang="en-US" altLang="ko-KR" b="1" dirty="0">
                <a:solidFill>
                  <a:schemeClr val="bg1"/>
                </a:solidFill>
              </a:rPr>
              <a:t>LSTM / </a:t>
            </a:r>
            <a:r>
              <a:rPr lang="ko-KR" altLang="en-US" b="1" dirty="0">
                <a:solidFill>
                  <a:schemeClr val="bg1"/>
                </a:solidFill>
              </a:rPr>
              <a:t>공유 </a:t>
            </a:r>
            <a:r>
              <a:rPr lang="en-US" altLang="ko-KR" b="1" dirty="0">
                <a:solidFill>
                  <a:schemeClr val="bg1"/>
                </a:solidFill>
              </a:rPr>
              <a:t>LSTM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50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8D077F-439A-429C-A9B5-9543A24F3CCF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7.1.6 </a:t>
            </a:r>
            <a:r>
              <a:rPr lang="ko-KR" altLang="en-US" sz="2700" b="1" i="1" dirty="0">
                <a:solidFill>
                  <a:prstClr val="white"/>
                </a:solidFill>
              </a:rPr>
              <a:t>층과 모델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931B4-59BF-4022-B268-FD62D24808D4}"/>
              </a:ext>
            </a:extLst>
          </p:cNvPr>
          <p:cNvSpPr txBox="1"/>
          <p:nvPr/>
        </p:nvSpPr>
        <p:spPr>
          <a:xfrm>
            <a:off x="1482855" y="1669061"/>
            <a:ext cx="9226289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함수형 </a:t>
            </a:r>
            <a:r>
              <a:rPr lang="en-US" altLang="ko-KR" sz="2800" dirty="0">
                <a:solidFill>
                  <a:schemeClr val="bg1"/>
                </a:solidFill>
              </a:rPr>
              <a:t>API</a:t>
            </a:r>
            <a:r>
              <a:rPr lang="ko-KR" altLang="en-US" sz="2800" dirty="0">
                <a:solidFill>
                  <a:schemeClr val="bg1"/>
                </a:solidFill>
              </a:rPr>
              <a:t>에서는 모델을 층처럼 사용할 수 있음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   -&gt; </a:t>
            </a:r>
            <a:r>
              <a:rPr lang="ko-KR" altLang="en-US" sz="2500" dirty="0">
                <a:solidFill>
                  <a:schemeClr val="bg1"/>
                </a:solidFill>
              </a:rPr>
              <a:t>입력 </a:t>
            </a:r>
            <a:r>
              <a:rPr lang="ko-KR" altLang="en-US" sz="2500" dirty="0" err="1">
                <a:solidFill>
                  <a:schemeClr val="bg1"/>
                </a:solidFill>
              </a:rPr>
              <a:t>텐서로</a:t>
            </a:r>
            <a:r>
              <a:rPr lang="ko-KR" altLang="en-US" sz="2500" dirty="0">
                <a:solidFill>
                  <a:schemeClr val="bg1"/>
                </a:solidFill>
              </a:rPr>
              <a:t> 모델을 호출해서 출력 </a:t>
            </a:r>
            <a:r>
              <a:rPr lang="ko-KR" altLang="en-US" sz="2500" dirty="0" err="1">
                <a:solidFill>
                  <a:schemeClr val="bg1"/>
                </a:solidFill>
              </a:rPr>
              <a:t>텐서를</a:t>
            </a:r>
            <a:r>
              <a:rPr lang="ko-KR" altLang="en-US" sz="2500" dirty="0">
                <a:solidFill>
                  <a:schemeClr val="bg1"/>
                </a:solidFill>
              </a:rPr>
              <a:t> 얻을 수       </a:t>
            </a:r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       </a:t>
            </a:r>
            <a:r>
              <a:rPr lang="ko-KR" altLang="en-US" sz="2500" dirty="0">
                <a:solidFill>
                  <a:schemeClr val="bg1"/>
                </a:solidFill>
              </a:rPr>
              <a:t>있음</a:t>
            </a:r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   -&gt; </a:t>
            </a:r>
            <a:r>
              <a:rPr lang="ko-KR" altLang="en-US" sz="2500" dirty="0">
                <a:solidFill>
                  <a:schemeClr val="bg1"/>
                </a:solidFill>
              </a:rPr>
              <a:t>입력 </a:t>
            </a:r>
            <a:r>
              <a:rPr lang="ko-KR" altLang="en-US" sz="2500" dirty="0" err="1">
                <a:solidFill>
                  <a:schemeClr val="bg1"/>
                </a:solidFill>
              </a:rPr>
              <a:t>텐서와</a:t>
            </a:r>
            <a:r>
              <a:rPr lang="ko-KR" altLang="en-US" sz="2500" dirty="0">
                <a:solidFill>
                  <a:schemeClr val="bg1"/>
                </a:solidFill>
              </a:rPr>
              <a:t> 출력 </a:t>
            </a:r>
            <a:r>
              <a:rPr lang="ko-KR" altLang="en-US" sz="2500" dirty="0" err="1">
                <a:solidFill>
                  <a:schemeClr val="bg1"/>
                </a:solidFill>
              </a:rPr>
              <a:t>텐서가</a:t>
            </a:r>
            <a:r>
              <a:rPr lang="ko-KR" altLang="en-US" sz="2500" dirty="0">
                <a:solidFill>
                  <a:schemeClr val="bg1"/>
                </a:solidFill>
              </a:rPr>
              <a:t> 여러 개이면 </a:t>
            </a:r>
            <a:r>
              <a:rPr lang="ko-KR" altLang="en-US" sz="2500" dirty="0" err="1">
                <a:solidFill>
                  <a:schemeClr val="bg1"/>
                </a:solidFill>
              </a:rPr>
              <a:t>텐서의</a:t>
            </a:r>
            <a:r>
              <a:rPr lang="ko-KR" altLang="en-US" sz="2500" dirty="0">
                <a:solidFill>
                  <a:schemeClr val="bg1"/>
                </a:solidFill>
              </a:rPr>
              <a:t> 리스트로 </a:t>
            </a:r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ko-KR" altLang="en-US" sz="2500" dirty="0">
                <a:solidFill>
                  <a:schemeClr val="bg1"/>
                </a:solidFill>
              </a:rPr>
              <a:t>       호출</a:t>
            </a:r>
            <a:endParaRPr lang="en-US" altLang="ko-KR" sz="25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층 객체나 모델 객체나 객체를 호출하는 것은 항상 그 객체가 가진 학습된 표현을 재사용함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500" dirty="0">
                <a:solidFill>
                  <a:schemeClr val="bg1"/>
                </a:solidFill>
              </a:rPr>
              <a:t>   </a:t>
            </a:r>
            <a:r>
              <a:rPr lang="en-US" altLang="ko-KR" sz="2500" dirty="0">
                <a:solidFill>
                  <a:schemeClr val="bg1"/>
                </a:solidFill>
              </a:rPr>
              <a:t>-&gt;</a:t>
            </a:r>
            <a:r>
              <a:rPr lang="ko-KR" altLang="en-US" sz="2500" dirty="0">
                <a:solidFill>
                  <a:schemeClr val="bg1"/>
                </a:solidFill>
              </a:rPr>
              <a:t>모델 객체를 호출할 때 모델의 가중치가 재사용됨</a:t>
            </a:r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   -&gt; </a:t>
            </a:r>
            <a:r>
              <a:rPr lang="ko-KR" altLang="en-US" sz="2500" dirty="0">
                <a:solidFill>
                  <a:schemeClr val="bg1"/>
                </a:solidFill>
              </a:rPr>
              <a:t>층 객체를 호출할 때와 동일</a:t>
            </a:r>
            <a:r>
              <a:rPr lang="en-US" altLang="ko-KR" sz="28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138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33996" y="1919099"/>
            <a:ext cx="7066064" cy="1733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800" b="1" dirty="0">
                <a:solidFill>
                  <a:prstClr val="white"/>
                </a:solidFill>
              </a:rPr>
              <a:t>7.1 Sequential </a:t>
            </a:r>
            <a:r>
              <a:rPr lang="ko-KR" altLang="en-US" sz="3800" b="1" dirty="0">
                <a:solidFill>
                  <a:prstClr val="white"/>
                </a:solidFill>
              </a:rPr>
              <a:t>모델을 넘어서</a:t>
            </a:r>
            <a:r>
              <a:rPr lang="en-US" altLang="ko-KR" sz="3800" b="1" dirty="0">
                <a:solidFill>
                  <a:prstClr val="white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3800" b="1" dirty="0" err="1">
                <a:solidFill>
                  <a:prstClr val="white"/>
                </a:solidFill>
              </a:rPr>
              <a:t>케라스의</a:t>
            </a:r>
            <a:r>
              <a:rPr lang="ko-KR" altLang="en-US" sz="3800" b="1" dirty="0">
                <a:solidFill>
                  <a:prstClr val="white"/>
                </a:solidFill>
              </a:rPr>
              <a:t> 함수형 </a:t>
            </a:r>
            <a:r>
              <a:rPr lang="en-US" altLang="ko-KR" sz="3800" b="1" dirty="0">
                <a:solidFill>
                  <a:prstClr val="white"/>
                </a:solidFill>
              </a:rPr>
              <a:t>API</a:t>
            </a:r>
            <a:endParaRPr lang="en-US" altLang="ko-KR" sz="3800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645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1059F7-02E0-4A94-B99F-8E14D8E938F7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7.1.7  </a:t>
            </a:r>
            <a:r>
              <a:rPr lang="ko-KR" altLang="en-US" sz="2700" b="1" i="1" dirty="0">
                <a:solidFill>
                  <a:prstClr val="white"/>
                </a:solidFill>
              </a:rPr>
              <a:t>정리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65018-DC5C-4B3D-9B43-12E90B9E8609}"/>
              </a:ext>
            </a:extLst>
          </p:cNvPr>
          <p:cNvSpPr txBox="1"/>
          <p:nvPr/>
        </p:nvSpPr>
        <p:spPr>
          <a:xfrm>
            <a:off x="1482855" y="1713886"/>
            <a:ext cx="92262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차례대로 층을 쌓는 것 이상이 필요할 때는 </a:t>
            </a:r>
            <a:r>
              <a:rPr lang="en-US" altLang="ko-KR" sz="2800" dirty="0">
                <a:solidFill>
                  <a:schemeClr val="bg1"/>
                </a:solidFill>
              </a:rPr>
              <a:t>Sequential API</a:t>
            </a:r>
            <a:r>
              <a:rPr lang="ko-KR" altLang="en-US" sz="2800" dirty="0">
                <a:solidFill>
                  <a:schemeClr val="bg1"/>
                </a:solidFill>
              </a:rPr>
              <a:t>를 사용하지 않음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함수형 </a:t>
            </a:r>
            <a:r>
              <a:rPr lang="en-US" altLang="ko-KR" sz="2800" dirty="0">
                <a:solidFill>
                  <a:schemeClr val="bg1"/>
                </a:solidFill>
              </a:rPr>
              <a:t>API</a:t>
            </a:r>
            <a:r>
              <a:rPr lang="ko-KR" altLang="en-US" sz="2800" dirty="0">
                <a:solidFill>
                  <a:schemeClr val="bg1"/>
                </a:solidFill>
              </a:rPr>
              <a:t>를 사용하여 다중 입력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다중 출력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복잡한 네트워크 토폴로지를 갖는 </a:t>
            </a:r>
            <a:r>
              <a:rPr lang="ko-KR" altLang="en-US" sz="2800" dirty="0" err="1">
                <a:solidFill>
                  <a:schemeClr val="bg1"/>
                </a:solidFill>
              </a:rPr>
              <a:t>케라스</a:t>
            </a:r>
            <a:r>
              <a:rPr lang="ko-KR" altLang="en-US" sz="2800" dirty="0">
                <a:solidFill>
                  <a:schemeClr val="bg1"/>
                </a:solidFill>
              </a:rPr>
              <a:t> 모델을 만드는 방법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다른 네트워크 가지에서 같은 층이나 모델 객체를 여러 번 호출하여 가중치를 재사용하는 방법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5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260771"/>
            <a:ext cx="51250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i="1" dirty="0">
                <a:solidFill>
                  <a:prstClr val="white"/>
                </a:solidFill>
              </a:rPr>
              <a:t>7.2 </a:t>
            </a:r>
            <a:r>
              <a:rPr lang="ko-KR" altLang="en-US" sz="3200" i="1" dirty="0" err="1">
                <a:solidFill>
                  <a:prstClr val="white"/>
                </a:solidFill>
              </a:rPr>
              <a:t>케라스</a:t>
            </a:r>
            <a:r>
              <a:rPr lang="ko-KR" altLang="en-US" sz="3200" i="1" dirty="0">
                <a:solidFill>
                  <a:prstClr val="white"/>
                </a:solidFill>
              </a:rPr>
              <a:t> </a:t>
            </a:r>
            <a:r>
              <a:rPr lang="ko-KR" altLang="en-US" sz="3200" i="1" dirty="0" err="1">
                <a:solidFill>
                  <a:prstClr val="white"/>
                </a:solidFill>
              </a:rPr>
              <a:t>콜백과</a:t>
            </a:r>
            <a:r>
              <a:rPr lang="ko-KR" altLang="en-US" sz="3200" i="1" dirty="0">
                <a:solidFill>
                  <a:prstClr val="white"/>
                </a:solidFill>
              </a:rPr>
              <a:t> </a:t>
            </a:r>
            <a:r>
              <a:rPr lang="ko-KR" altLang="en-US" sz="3200" i="1" dirty="0" err="1">
                <a:solidFill>
                  <a:prstClr val="white"/>
                </a:solidFill>
              </a:rPr>
              <a:t>텐서보드를</a:t>
            </a:r>
            <a:r>
              <a:rPr lang="ko-KR" altLang="en-US" sz="3200" i="1" dirty="0">
                <a:solidFill>
                  <a:prstClr val="white"/>
                </a:solidFill>
              </a:rPr>
              <a:t> 사용한 </a:t>
            </a:r>
            <a:r>
              <a:rPr lang="ko-KR" altLang="en-US" sz="3200" i="1" dirty="0" err="1">
                <a:solidFill>
                  <a:prstClr val="white"/>
                </a:solidFill>
              </a:rPr>
              <a:t>딥러닝</a:t>
            </a:r>
            <a:r>
              <a:rPr lang="ko-KR" altLang="en-US" sz="3200" i="1" dirty="0">
                <a:solidFill>
                  <a:prstClr val="white"/>
                </a:solidFill>
              </a:rPr>
              <a:t> 모델 검사와 모니터링</a:t>
            </a:r>
            <a:endParaRPr lang="en-US" altLang="ko-KR" sz="3200" i="1" dirty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8806" y="3341077"/>
            <a:ext cx="1008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7.2.1 </a:t>
            </a:r>
            <a:r>
              <a:rPr lang="ko-KR" altLang="en-US" sz="2000" dirty="0" err="1">
                <a:solidFill>
                  <a:schemeClr val="bg1"/>
                </a:solidFill>
              </a:rPr>
              <a:t>콜백을</a:t>
            </a:r>
            <a:r>
              <a:rPr lang="ko-KR" altLang="en-US" sz="2000" dirty="0">
                <a:solidFill>
                  <a:schemeClr val="bg1"/>
                </a:solidFill>
              </a:rPr>
              <a:t> 사용하여 모델의 훈련과정 제어하기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7.2.2 </a:t>
            </a:r>
            <a:r>
              <a:rPr lang="ko-KR" altLang="en-US" sz="2000" dirty="0" err="1">
                <a:solidFill>
                  <a:schemeClr val="bg1"/>
                </a:solidFill>
              </a:rPr>
              <a:t>텐서보드</a:t>
            </a:r>
            <a:r>
              <a:rPr lang="ko-KR" altLang="en-US" sz="2000" dirty="0">
                <a:solidFill>
                  <a:schemeClr val="bg1"/>
                </a:solidFill>
              </a:rPr>
              <a:t> 소개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</a:rPr>
              <a:t>텐서플로의</a:t>
            </a:r>
            <a:r>
              <a:rPr lang="ko-KR" altLang="en-US" sz="2000" dirty="0">
                <a:solidFill>
                  <a:schemeClr val="bg1"/>
                </a:solidFill>
              </a:rPr>
              <a:t> 시각화 프레임워크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7.2.3 </a:t>
            </a:r>
            <a:r>
              <a:rPr lang="ko-KR" altLang="en-US" sz="2000" dirty="0">
                <a:solidFill>
                  <a:schemeClr val="bg1"/>
                </a:solidFill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7828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1209" y="241232"/>
            <a:ext cx="4876091" cy="2478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i="1" dirty="0">
                <a:solidFill>
                  <a:prstClr val="white"/>
                </a:solidFill>
              </a:rPr>
              <a:t>7.2.1</a:t>
            </a:r>
            <a:r>
              <a:rPr lang="ko-KR" altLang="en-US" sz="3600" i="1" dirty="0">
                <a:solidFill>
                  <a:prstClr val="white"/>
                </a:solidFill>
              </a:rPr>
              <a:t> </a:t>
            </a:r>
            <a:r>
              <a:rPr lang="ko-KR" altLang="en-US" sz="3600" i="1" dirty="0" err="1">
                <a:solidFill>
                  <a:prstClr val="white"/>
                </a:solidFill>
              </a:rPr>
              <a:t>콜백을</a:t>
            </a:r>
            <a:r>
              <a:rPr lang="ko-KR" altLang="en-US" sz="3600" i="1" dirty="0">
                <a:solidFill>
                  <a:prstClr val="white"/>
                </a:solidFill>
              </a:rPr>
              <a:t> 사용하여 모델의 훈련과정 제어하기</a:t>
            </a:r>
            <a:endParaRPr lang="en-US" altLang="ko-KR" sz="3600" b="1" i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8806" y="3225525"/>
            <a:ext cx="10086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콜백</a:t>
            </a:r>
            <a:r>
              <a:rPr lang="ko-KR" altLang="en-US" sz="2000" dirty="0">
                <a:solidFill>
                  <a:schemeClr val="bg1"/>
                </a:solidFill>
              </a:rPr>
              <a:t> ▶ 모델 </a:t>
            </a:r>
            <a:r>
              <a:rPr lang="en-US" altLang="ko-KR" sz="2000" dirty="0">
                <a:solidFill>
                  <a:schemeClr val="bg1"/>
                </a:solidFill>
              </a:rPr>
              <a:t>fit() </a:t>
            </a:r>
            <a:r>
              <a:rPr lang="ko-KR" altLang="en-US" sz="2000" dirty="0" err="1">
                <a:solidFill>
                  <a:schemeClr val="bg1"/>
                </a:solidFill>
              </a:rPr>
              <a:t>메서드가</a:t>
            </a:r>
            <a:r>
              <a:rPr lang="ko-KR" altLang="en-US" sz="2000" dirty="0">
                <a:solidFill>
                  <a:schemeClr val="bg1"/>
                </a:solidFill>
              </a:rPr>
              <a:t> 호출될 때 전달되는 객체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모델 체크포인트 저장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조기 종료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훈련하는 동안 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</a:t>
            </a:r>
            <a:r>
              <a:rPr lang="ko-KR" altLang="en-US" sz="2000" dirty="0">
                <a:solidFill>
                  <a:schemeClr val="bg1"/>
                </a:solidFill>
              </a:rPr>
              <a:t> 값을 동적으로 조정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훈련과 검증 지표를 로그에 기록하거나 모델이 학습한 표현이 업데이트될 때마다 시각화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3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0094" y="319386"/>
            <a:ext cx="4473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i="1" dirty="0" err="1">
                <a:solidFill>
                  <a:prstClr val="white"/>
                </a:solidFill>
              </a:rPr>
              <a:t>ModelCheckpoint</a:t>
            </a:r>
            <a:r>
              <a:rPr lang="en-US" altLang="ko-KR" sz="3600" i="1" dirty="0">
                <a:solidFill>
                  <a:prstClr val="white"/>
                </a:solidFill>
              </a:rPr>
              <a:t> &amp;</a:t>
            </a:r>
          </a:p>
          <a:p>
            <a:pPr algn="ctr">
              <a:lnSpc>
                <a:spcPct val="150000"/>
              </a:lnSpc>
            </a:pPr>
            <a:r>
              <a:rPr lang="en-US" altLang="ko-KR" sz="3600" i="1" dirty="0" err="1">
                <a:solidFill>
                  <a:prstClr val="white"/>
                </a:solidFill>
              </a:rPr>
              <a:t>EarlyStopping</a:t>
            </a:r>
            <a:r>
              <a:rPr lang="en-US" altLang="ko-KR" sz="3600" i="1" dirty="0">
                <a:solidFill>
                  <a:prstClr val="white"/>
                </a:solidFill>
              </a:rPr>
              <a:t> </a:t>
            </a:r>
            <a:r>
              <a:rPr lang="ko-KR" altLang="en-US" sz="3600" i="1" dirty="0" err="1">
                <a:solidFill>
                  <a:prstClr val="white"/>
                </a:solidFill>
              </a:rPr>
              <a:t>콜백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8806" y="3094894"/>
            <a:ext cx="1008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EarlyStopping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콜백</a:t>
            </a:r>
            <a:r>
              <a:rPr lang="ko-KR" altLang="en-US" sz="2000" dirty="0">
                <a:solidFill>
                  <a:schemeClr val="bg1"/>
                </a:solidFill>
              </a:rPr>
              <a:t> ▶ 정해진 </a:t>
            </a:r>
            <a:r>
              <a:rPr lang="ko-KR" altLang="en-US" sz="2000" dirty="0" err="1">
                <a:solidFill>
                  <a:schemeClr val="bg1"/>
                </a:solidFill>
              </a:rPr>
              <a:t>에포크</a:t>
            </a:r>
            <a:r>
              <a:rPr lang="ko-KR" altLang="en-US" sz="2000" dirty="0">
                <a:solidFill>
                  <a:schemeClr val="bg1"/>
                </a:solidFill>
              </a:rPr>
              <a:t> 동안 모니터링 지표가 향상되지 않을 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훈련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을 중지할 수 있음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과대적합이 시작되자마자 훈련을 중지할 수 있음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8602" y="422798"/>
            <a:ext cx="48005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i="1" dirty="0" err="1">
                <a:solidFill>
                  <a:prstClr val="white"/>
                </a:solidFill>
              </a:rPr>
              <a:t>ReduceLROnPlateau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8806" y="3094894"/>
            <a:ext cx="10086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검증 손실이 향상되지 않을 때 </a:t>
            </a:r>
            <a:r>
              <a:rPr lang="ko-KR" altLang="en-US" sz="2000" dirty="0" err="1">
                <a:solidFill>
                  <a:schemeClr val="bg1"/>
                </a:solidFill>
              </a:rPr>
              <a:t>학습률을</a:t>
            </a:r>
            <a:r>
              <a:rPr lang="ko-KR" altLang="en-US" sz="2000" dirty="0">
                <a:solidFill>
                  <a:schemeClr val="bg1"/>
                </a:solidFill>
              </a:rPr>
              <a:t> 작게 할 수 있음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손실곡선이 평탄할 때 </a:t>
            </a:r>
            <a:r>
              <a:rPr lang="ko-KR" altLang="en-US" sz="2000" dirty="0" err="1">
                <a:solidFill>
                  <a:schemeClr val="bg1"/>
                </a:solidFill>
              </a:rPr>
              <a:t>학습률을</a:t>
            </a:r>
            <a:r>
              <a:rPr lang="ko-KR" altLang="en-US" sz="2000" dirty="0">
                <a:solidFill>
                  <a:schemeClr val="bg1"/>
                </a:solidFill>
              </a:rPr>
              <a:t> 작게 하거나 크게 하면 훈련 도중 지역 최솟값에서 효과적으로 빠져나올 수 있음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0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12765" y="431936"/>
            <a:ext cx="4683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>
                <a:solidFill>
                  <a:prstClr val="white"/>
                </a:solidFill>
              </a:rPr>
              <a:t>자신만의 </a:t>
            </a:r>
            <a:r>
              <a:rPr lang="ko-KR" altLang="en-US" sz="3600" i="1" dirty="0" err="1">
                <a:solidFill>
                  <a:prstClr val="white"/>
                </a:solidFill>
              </a:rPr>
              <a:t>콜백</a:t>
            </a:r>
            <a:r>
              <a:rPr lang="ko-KR" altLang="en-US" sz="3600" i="1" dirty="0">
                <a:solidFill>
                  <a:prstClr val="white"/>
                </a:solidFill>
              </a:rPr>
              <a:t> 만들기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2415" y="2027233"/>
            <a:ext cx="10086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Keras.callbacks.Callback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클래스를 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상속받아 구현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호출될 여러 지점을 나타내기 위해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</a:rPr>
              <a:t>약속된 </a:t>
            </a:r>
            <a:r>
              <a:rPr lang="ko-KR" altLang="en-US" sz="2000" dirty="0" err="1">
                <a:solidFill>
                  <a:schemeClr val="bg1"/>
                </a:solidFill>
              </a:rPr>
              <a:t>메스트를</a:t>
            </a:r>
            <a:r>
              <a:rPr lang="ko-KR" altLang="en-US" sz="2000" dirty="0">
                <a:solidFill>
                  <a:schemeClr val="bg1"/>
                </a:solidFill>
              </a:rPr>
              <a:t> 구현 </a:t>
            </a:r>
            <a:r>
              <a:rPr lang="en-US" altLang="ko-KR" sz="2000" dirty="0">
                <a:solidFill>
                  <a:schemeClr val="bg1"/>
                </a:solidFill>
              </a:rPr>
              <a:t>&gt;&gt;&gt;&gt;&gt;&gt;&gt;&gt;&gt;&gt;&gt;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502" y="1591040"/>
            <a:ext cx="5608490" cy="3007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266" y="5034940"/>
            <a:ext cx="5839640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78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5584" y="107112"/>
            <a:ext cx="47256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i="1" dirty="0">
                <a:solidFill>
                  <a:prstClr val="white"/>
                </a:solidFill>
              </a:rPr>
              <a:t>7.2.2 </a:t>
            </a:r>
            <a:r>
              <a:rPr lang="ko-KR" altLang="en-US" sz="3600" i="1" dirty="0" err="1">
                <a:solidFill>
                  <a:prstClr val="white"/>
                </a:solidFill>
              </a:rPr>
              <a:t>텐서보드</a:t>
            </a:r>
            <a:r>
              <a:rPr lang="ko-KR" altLang="en-US" sz="3600" i="1" dirty="0">
                <a:solidFill>
                  <a:prstClr val="white"/>
                </a:solidFill>
              </a:rPr>
              <a:t> 소개 </a:t>
            </a:r>
            <a:r>
              <a:rPr lang="en-US" altLang="ko-KR" sz="3600" i="1" dirty="0">
                <a:solidFill>
                  <a:prstClr val="white"/>
                </a:solidFill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ko-KR" altLang="en-US" sz="3600" i="1" dirty="0" err="1">
                <a:solidFill>
                  <a:prstClr val="white"/>
                </a:solidFill>
              </a:rPr>
              <a:t>텐서플로의</a:t>
            </a:r>
            <a:r>
              <a:rPr lang="ko-KR" altLang="en-US" sz="3600" i="1" dirty="0">
                <a:solidFill>
                  <a:prstClr val="white"/>
                </a:solidFill>
              </a:rPr>
              <a:t> 시각화</a:t>
            </a:r>
            <a:endParaRPr lang="en-US" altLang="ko-KR" sz="3600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i="1" dirty="0">
                <a:solidFill>
                  <a:prstClr val="white"/>
                </a:solidFill>
              </a:rPr>
              <a:t>프레임워크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5135" y="3312446"/>
            <a:ext cx="10086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텐서보드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훈련하는 동안 측정 지표를 시각적으로 모니터링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모델구조를 시각화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활성화 출력과 </a:t>
            </a:r>
            <a:r>
              <a:rPr lang="ko-KR" altLang="en-US" sz="2000" dirty="0" err="1">
                <a:solidFill>
                  <a:schemeClr val="bg1"/>
                </a:solidFill>
              </a:rPr>
              <a:t>그래디언트의</a:t>
            </a:r>
            <a:r>
              <a:rPr lang="ko-KR" altLang="en-US" sz="2000" dirty="0">
                <a:solidFill>
                  <a:schemeClr val="bg1"/>
                </a:solidFill>
              </a:rPr>
              <a:t> 히스토그램을 그림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3D</a:t>
            </a:r>
            <a:r>
              <a:rPr lang="ko-KR" altLang="en-US" sz="2000" dirty="0">
                <a:solidFill>
                  <a:schemeClr val="bg1"/>
                </a:solidFill>
              </a:rPr>
              <a:t>로 </a:t>
            </a:r>
            <a:r>
              <a:rPr lang="ko-KR" altLang="en-US" sz="2000" dirty="0" err="1">
                <a:solidFill>
                  <a:schemeClr val="bg1"/>
                </a:solidFill>
              </a:rPr>
              <a:t>임베딩을</a:t>
            </a:r>
            <a:r>
              <a:rPr lang="ko-KR" altLang="en-US" sz="2000" dirty="0">
                <a:solidFill>
                  <a:schemeClr val="bg1"/>
                </a:solidFill>
              </a:rPr>
              <a:t> 표현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4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6648" y="307663"/>
            <a:ext cx="4260239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prstClr val="white"/>
                </a:solidFill>
              </a:rPr>
              <a:t>7.2.3 </a:t>
            </a:r>
            <a:r>
              <a:rPr lang="ko-KR" altLang="en-US" sz="4000" i="1" dirty="0">
                <a:solidFill>
                  <a:prstClr val="white"/>
                </a:solidFill>
              </a:rPr>
              <a:t>정리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3094894"/>
            <a:ext cx="10086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케라스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콜백은</a:t>
            </a:r>
            <a:r>
              <a:rPr lang="ko-KR" altLang="en-US" sz="2000" dirty="0">
                <a:solidFill>
                  <a:schemeClr val="bg1"/>
                </a:solidFill>
              </a:rPr>
              <a:t> 훈련하는 동안 모델을 모니터링하고 모델 상태를 바탕으로 자동으로 작업을 수행하는 손쉬운 방법임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텐서플로를</a:t>
            </a:r>
            <a:r>
              <a:rPr lang="ko-KR" altLang="en-US" sz="2000" dirty="0">
                <a:solidFill>
                  <a:schemeClr val="bg1"/>
                </a:solidFill>
              </a:rPr>
              <a:t> 사용하면 </a:t>
            </a:r>
            <a:r>
              <a:rPr lang="ko-KR" altLang="en-US" sz="20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000" dirty="0">
                <a:solidFill>
                  <a:schemeClr val="bg1"/>
                </a:solidFill>
              </a:rPr>
              <a:t> 이용하여 모델 상황을 브라우저에서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    시각화할 수 있음</a:t>
            </a:r>
            <a:r>
              <a:rPr lang="en-US" altLang="ko-KR" sz="2000" dirty="0">
                <a:solidFill>
                  <a:schemeClr val="bg1"/>
                </a:solidFill>
              </a:rPr>
              <a:t>. (</a:t>
            </a:r>
            <a:r>
              <a:rPr lang="ko-KR" altLang="en-US" sz="2000" dirty="0" err="1">
                <a:solidFill>
                  <a:schemeClr val="bg1"/>
                </a:solidFill>
              </a:rPr>
              <a:t>케라스</a:t>
            </a:r>
            <a:r>
              <a:rPr lang="ko-KR" altLang="en-US" sz="2000" dirty="0">
                <a:solidFill>
                  <a:schemeClr val="bg1"/>
                </a:solidFill>
              </a:rPr>
              <a:t> 모델에서는 </a:t>
            </a:r>
            <a:r>
              <a:rPr lang="ko-KR" altLang="en-US" sz="2000" dirty="0" err="1">
                <a:solidFill>
                  <a:schemeClr val="bg1"/>
                </a:solidFill>
              </a:rPr>
              <a:t>텐서보드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콜백을</a:t>
            </a:r>
            <a:r>
              <a:rPr lang="ko-KR" altLang="en-US" sz="2000" dirty="0">
                <a:solidFill>
                  <a:schemeClr val="bg1"/>
                </a:solidFill>
              </a:rPr>
              <a:t> 통해 사용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2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6648" y="307663"/>
            <a:ext cx="45209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prstClr val="white"/>
                </a:solidFill>
              </a:rPr>
              <a:t>7.3 </a:t>
            </a:r>
            <a:r>
              <a:rPr lang="ko-KR" altLang="en-US" sz="4000" i="1" dirty="0">
                <a:solidFill>
                  <a:prstClr val="white"/>
                </a:solidFill>
              </a:rPr>
              <a:t>모델의 성능을 최대로 끌어올리기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4123595"/>
            <a:ext cx="10086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최고의 </a:t>
            </a:r>
            <a:r>
              <a:rPr lang="ko-KR" altLang="en-US" sz="4000" dirty="0" err="1">
                <a:solidFill>
                  <a:schemeClr val="bg1"/>
                </a:solidFill>
              </a:rPr>
              <a:t>딥러닝</a:t>
            </a:r>
            <a:r>
              <a:rPr lang="ko-KR" altLang="en-US" sz="4000" dirty="0">
                <a:solidFill>
                  <a:schemeClr val="bg1"/>
                </a:solidFill>
              </a:rPr>
              <a:t> 모델을 만들 수 있는 기법</a:t>
            </a:r>
            <a:r>
              <a:rPr lang="en-US" altLang="ko-KR" sz="4000" dirty="0">
                <a:solidFill>
                  <a:schemeClr val="bg1"/>
                </a:solidFill>
              </a:rPr>
              <a:t>!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9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6957" y="453647"/>
            <a:ext cx="4915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prstClr val="white"/>
                </a:solidFill>
              </a:rPr>
              <a:t>7.3.1 </a:t>
            </a:r>
            <a:r>
              <a:rPr lang="ko-KR" altLang="en-US" sz="4000" i="1" dirty="0">
                <a:solidFill>
                  <a:prstClr val="white"/>
                </a:solidFill>
              </a:rPr>
              <a:t>고급 구조 패턴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3094894"/>
            <a:ext cx="100865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</a:rPr>
              <a:t>배치정규화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정규화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49757" y="4894184"/>
            <a:ext cx="10896571" cy="428686"/>
            <a:chOff x="582415" y="5073803"/>
            <a:chExt cx="11469701" cy="42868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415" y="5073804"/>
              <a:ext cx="7954485" cy="42868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6900" y="5073803"/>
              <a:ext cx="3515216" cy="42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737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1072" y="44453"/>
            <a:ext cx="5073945" cy="1258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 Sequential </a:t>
            </a:r>
            <a:r>
              <a:rPr lang="ko-KR" altLang="en-US" sz="2700" b="1" i="1" dirty="0">
                <a:solidFill>
                  <a:prstClr val="white"/>
                </a:solidFill>
              </a:rPr>
              <a:t>모델을 넘어서</a:t>
            </a:r>
            <a:r>
              <a:rPr lang="en-US" altLang="ko-KR" sz="2700" b="1" i="1" dirty="0">
                <a:solidFill>
                  <a:prstClr val="white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2700" b="1" i="1" dirty="0">
                <a:solidFill>
                  <a:prstClr val="white"/>
                </a:solidFill>
              </a:rPr>
              <a:t>    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케라스의</a:t>
            </a:r>
            <a:r>
              <a:rPr lang="ko-KR" altLang="en-US" sz="2700" b="1" i="1" dirty="0">
                <a:solidFill>
                  <a:prstClr val="white"/>
                </a:solidFill>
              </a:rPr>
              <a:t> 함수형 </a:t>
            </a:r>
            <a:r>
              <a:rPr lang="en-US" altLang="ko-KR" sz="2700" b="1" i="1" dirty="0">
                <a:solidFill>
                  <a:prstClr val="white"/>
                </a:solidFill>
              </a:rPr>
              <a:t>API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B097988-22EE-46DF-95AC-A7C0F03AB54A}"/>
              </a:ext>
            </a:extLst>
          </p:cNvPr>
          <p:cNvGrpSpPr/>
          <p:nvPr/>
        </p:nvGrpSpPr>
        <p:grpSpPr>
          <a:xfrm>
            <a:off x="7917222" y="1286707"/>
            <a:ext cx="2300437" cy="4790966"/>
            <a:chOff x="1029902" y="1582545"/>
            <a:chExt cx="2300437" cy="479096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07BCECA-BDD3-40AF-A407-8FA6D7A12EEB}"/>
                </a:ext>
              </a:extLst>
            </p:cNvPr>
            <p:cNvGrpSpPr/>
            <p:nvPr/>
          </p:nvGrpSpPr>
          <p:grpSpPr>
            <a:xfrm>
              <a:off x="1029902" y="1582545"/>
              <a:ext cx="2300437" cy="4169683"/>
              <a:chOff x="1029902" y="1582545"/>
              <a:chExt cx="2300437" cy="4169683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D52A103E-8690-4313-A733-963A055941EA}"/>
                  </a:ext>
                </a:extLst>
              </p:cNvPr>
              <p:cNvSpPr/>
              <p:nvPr/>
            </p:nvSpPr>
            <p:spPr>
              <a:xfrm>
                <a:off x="1366787" y="2512197"/>
                <a:ext cx="1703672" cy="500514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층</a:t>
                </a:r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7341D245-B039-4D26-8950-46115EBFDFE0}"/>
                  </a:ext>
                </a:extLst>
              </p:cNvPr>
              <p:cNvSpPr/>
              <p:nvPr/>
            </p:nvSpPr>
            <p:spPr>
              <a:xfrm>
                <a:off x="1366787" y="4236721"/>
                <a:ext cx="1703672" cy="500514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층</a:t>
                </a: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0EC0849B-797B-4393-909F-E23F77B22E39}"/>
                  </a:ext>
                </a:extLst>
              </p:cNvPr>
              <p:cNvSpPr/>
              <p:nvPr/>
            </p:nvSpPr>
            <p:spPr>
              <a:xfrm>
                <a:off x="1366787" y="3374459"/>
                <a:ext cx="1703672" cy="500514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층</a:t>
                </a:r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47A4715E-8974-4A7D-B45A-7495BBEE03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8623" y="4775735"/>
                <a:ext cx="0" cy="64328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B3132414-1EFF-4602-8BF8-61A7707D3B95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 flipV="1">
                <a:off x="2212206" y="3874973"/>
                <a:ext cx="6417" cy="36174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5AFFD8B6-BBD0-4136-B3AF-3B67366AE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5789" y="3023939"/>
                <a:ext cx="6417" cy="36174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320CE7D0-E2F6-4A7E-8292-EB748E8978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18623" y="1915427"/>
                <a:ext cx="0" cy="57752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9480DCD-774B-4624-8A39-EB0956389E12}"/>
                  </a:ext>
                </a:extLst>
              </p:cNvPr>
              <p:cNvSpPr/>
              <p:nvPr/>
            </p:nvSpPr>
            <p:spPr>
              <a:xfrm>
                <a:off x="1116531" y="2242686"/>
                <a:ext cx="2213808" cy="2781701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DF69BC-E3EE-4DC6-B3E3-C309226B568E}"/>
                  </a:ext>
                </a:extLst>
              </p:cNvPr>
              <p:cNvSpPr txBox="1"/>
              <p:nvPr/>
            </p:nvSpPr>
            <p:spPr>
              <a:xfrm>
                <a:off x="1029902" y="5016899"/>
                <a:ext cx="11356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</a:rPr>
                  <a:t>Sequential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C3598C-3463-40AF-BC5C-C5B443B99823}"/>
                  </a:ext>
                </a:extLst>
              </p:cNvPr>
              <p:cNvSpPr txBox="1"/>
              <p:nvPr/>
            </p:nvSpPr>
            <p:spPr>
              <a:xfrm>
                <a:off x="1650779" y="5413674"/>
                <a:ext cx="1135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Input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681149-8468-4251-BA85-7761A11557D8}"/>
                  </a:ext>
                </a:extLst>
              </p:cNvPr>
              <p:cNvSpPr txBox="1"/>
              <p:nvPr/>
            </p:nvSpPr>
            <p:spPr>
              <a:xfrm>
                <a:off x="1650779" y="1582545"/>
                <a:ext cx="1135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Output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612E9D4-B0CF-4343-85E5-5D8B4D58785D}"/>
                </a:ext>
              </a:extLst>
            </p:cNvPr>
            <p:cNvSpPr txBox="1"/>
            <p:nvPr/>
          </p:nvSpPr>
          <p:spPr>
            <a:xfrm>
              <a:off x="1341960" y="5881068"/>
              <a:ext cx="174049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</a:rPr>
                <a:t>▲ </a:t>
              </a:r>
              <a:r>
                <a:rPr lang="en-US" altLang="ko-KR" sz="1300" dirty="0">
                  <a:solidFill>
                    <a:schemeClr val="bg1"/>
                  </a:solidFill>
                </a:rPr>
                <a:t>Sequential </a:t>
              </a:r>
              <a:r>
                <a:rPr lang="ko-KR" altLang="en-US" sz="1300" dirty="0">
                  <a:solidFill>
                    <a:schemeClr val="bg1"/>
                  </a:solidFill>
                </a:rPr>
                <a:t>모델 </a:t>
              </a:r>
              <a:r>
                <a:rPr lang="en-US" altLang="ko-KR" sz="1300" dirty="0">
                  <a:solidFill>
                    <a:schemeClr val="bg1"/>
                  </a:solidFill>
                </a:rPr>
                <a:t>:</a:t>
              </a:r>
            </a:p>
            <a:p>
              <a:pPr algn="ctr"/>
              <a:r>
                <a:rPr lang="ko-KR" altLang="en-US" sz="1300" dirty="0">
                  <a:solidFill>
                    <a:schemeClr val="bg1"/>
                  </a:solidFill>
                </a:rPr>
                <a:t>차례대로 쌓은 층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286EAFC-FB47-48A2-B352-AB0A0A162150}"/>
              </a:ext>
            </a:extLst>
          </p:cNvPr>
          <p:cNvSpPr txBox="1"/>
          <p:nvPr/>
        </p:nvSpPr>
        <p:spPr>
          <a:xfrm>
            <a:off x="1082116" y="1866127"/>
            <a:ext cx="61388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bg1"/>
                </a:solidFill>
              </a:rPr>
              <a:t>Sequential </a:t>
            </a:r>
            <a:r>
              <a:rPr lang="ko-KR" altLang="en-US" sz="2200" dirty="0">
                <a:solidFill>
                  <a:schemeClr val="bg1"/>
                </a:solidFill>
              </a:rPr>
              <a:t>모델은 네트워크 입력과 출력이 하나라고 가정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이 모델은 층을 차례대로 쌓아 구성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일부 네트워크는 개별 입력이 여러 개 필요하거나 출력이 여러 개 필요</a:t>
            </a:r>
            <a:r>
              <a:rPr lang="en-US" altLang="ko-KR" sz="2200" dirty="0">
                <a:solidFill>
                  <a:schemeClr val="bg1"/>
                </a:solidFill>
              </a:rPr>
              <a:t>, </a:t>
            </a:r>
            <a:r>
              <a:rPr lang="ko-KR" altLang="en-US" sz="2200" dirty="0">
                <a:solidFill>
                  <a:schemeClr val="bg1"/>
                </a:solidFill>
              </a:rPr>
              <a:t>또는 층을 차례대로 쌓지 않고 층 사이를 연결하여 그래프처럼 만드는 네트워크도 존재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bg1"/>
                </a:solidFill>
              </a:rPr>
              <a:t>케라스에는</a:t>
            </a:r>
            <a:r>
              <a:rPr lang="ko-KR" altLang="en-US" sz="2200" dirty="0">
                <a:solidFill>
                  <a:schemeClr val="bg1"/>
                </a:solidFill>
              </a:rPr>
              <a:t> 훨씬 더 일반적이고 유연한 다른 방법인 </a:t>
            </a:r>
            <a:r>
              <a:rPr lang="ko-KR" altLang="en-US" sz="2200" b="1" dirty="0">
                <a:solidFill>
                  <a:schemeClr val="bg1"/>
                </a:solidFill>
              </a:rPr>
              <a:t>함수형 </a:t>
            </a:r>
            <a:r>
              <a:rPr lang="en-US" altLang="ko-KR" sz="2200" b="1" dirty="0">
                <a:solidFill>
                  <a:schemeClr val="bg1"/>
                </a:solidFill>
              </a:rPr>
              <a:t>API</a:t>
            </a:r>
            <a:r>
              <a:rPr lang="ko-KR" altLang="en-US" sz="2200" dirty="0">
                <a:solidFill>
                  <a:schemeClr val="bg1"/>
                </a:solidFill>
              </a:rPr>
              <a:t>가 있음</a:t>
            </a:r>
          </a:p>
        </p:txBody>
      </p:sp>
    </p:spTree>
    <p:extLst>
      <p:ext uri="{BB962C8B-B14F-4D97-AF65-F5344CB8AC3E}">
        <p14:creationId xmlns:p14="http://schemas.microsoft.com/office/powerpoint/2010/main" val="105994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6957" y="453647"/>
            <a:ext cx="4915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prstClr val="white"/>
                </a:solidFill>
              </a:rPr>
              <a:t>7.3.1 </a:t>
            </a:r>
            <a:r>
              <a:rPr lang="ko-KR" altLang="en-US" sz="4000" i="1" dirty="0">
                <a:solidFill>
                  <a:prstClr val="white"/>
                </a:solidFill>
              </a:rPr>
              <a:t>고급 구조 패턴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3094894"/>
            <a:ext cx="10086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깊이 분리 </a:t>
            </a:r>
            <a:r>
              <a:rPr lang="ko-KR" altLang="en-US" sz="2000" dirty="0" err="1">
                <a:solidFill>
                  <a:schemeClr val="bg1"/>
                </a:solidFill>
              </a:rPr>
              <a:t>합성곱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장점 ▼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 err="1">
                <a:solidFill>
                  <a:schemeClr val="bg1"/>
                </a:solidFill>
              </a:rPr>
              <a:t>점별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합성곱을</a:t>
            </a:r>
            <a:r>
              <a:rPr lang="ko-KR" altLang="en-US" sz="2000" dirty="0">
                <a:solidFill>
                  <a:schemeClr val="bg1"/>
                </a:solidFill>
              </a:rPr>
              <a:t> 통해 출력 채널을 합치고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공간 특성의 학습과 채널 방향 특성의 학습을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분리하는 효과를 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202" y="1310133"/>
            <a:ext cx="4256487" cy="47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1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1719" y="307663"/>
            <a:ext cx="50434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prstClr val="white"/>
                </a:solidFill>
              </a:rPr>
              <a:t>7.3.2 </a:t>
            </a:r>
            <a:r>
              <a:rPr lang="ko-KR" altLang="en-US" sz="4000" i="1" dirty="0" err="1">
                <a:solidFill>
                  <a:prstClr val="white"/>
                </a:solidFill>
              </a:rPr>
              <a:t>하이퍼파라미터</a:t>
            </a:r>
            <a:r>
              <a:rPr lang="ko-KR" altLang="en-US" sz="4000" i="1" dirty="0">
                <a:solidFill>
                  <a:prstClr val="white"/>
                </a:solidFill>
              </a:rPr>
              <a:t> 최적화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2996920"/>
            <a:ext cx="10086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얼마나 많은 층을 쌓아야 할지</a:t>
            </a:r>
            <a:r>
              <a:rPr lang="en-US" altLang="ko-KR" sz="2000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층마다 얼마나 많은 </a:t>
            </a:r>
            <a:r>
              <a:rPr lang="ko-KR" altLang="en-US" sz="2000" dirty="0" err="1">
                <a:solidFill>
                  <a:schemeClr val="bg1"/>
                </a:solidFill>
              </a:rPr>
              <a:t>유닛이나</a:t>
            </a:r>
            <a:r>
              <a:rPr lang="ko-KR" altLang="en-US" sz="2000" dirty="0">
                <a:solidFill>
                  <a:schemeClr val="bg1"/>
                </a:solidFill>
              </a:rPr>
              <a:t> 필터를 두어야 할지</a:t>
            </a:r>
            <a:r>
              <a:rPr lang="en-US" altLang="ko-KR" sz="2000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relu</a:t>
            </a:r>
            <a:r>
              <a:rPr lang="ko-KR" altLang="en-US" sz="2000" dirty="0">
                <a:solidFill>
                  <a:schemeClr val="bg1"/>
                </a:solidFill>
              </a:rPr>
              <a:t>함수를 사용해야 할지</a:t>
            </a:r>
            <a:r>
              <a:rPr lang="en-US" altLang="ko-KR" sz="2000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어떤 층 뒤에 </a:t>
            </a:r>
            <a:r>
              <a:rPr lang="en-US" altLang="ko-KR" sz="2000" dirty="0" err="1">
                <a:solidFill>
                  <a:schemeClr val="bg1"/>
                </a:solidFill>
              </a:rPr>
              <a:t>BatchNormalization</a:t>
            </a:r>
            <a:r>
              <a:rPr lang="ko-KR" altLang="en-US" sz="2000" dirty="0">
                <a:solidFill>
                  <a:schemeClr val="bg1"/>
                </a:solidFill>
              </a:rPr>
              <a:t>을 사용해야 할지</a:t>
            </a:r>
            <a:r>
              <a:rPr lang="en-US" altLang="ko-KR" sz="2000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드롭아웃은</a:t>
            </a:r>
            <a:r>
              <a:rPr lang="ko-KR" altLang="en-US" sz="2000" dirty="0">
                <a:solidFill>
                  <a:schemeClr val="bg1"/>
                </a:solidFill>
              </a:rPr>
              <a:t> 얼마나 </a:t>
            </a:r>
            <a:r>
              <a:rPr lang="ko-KR" altLang="en-US" sz="2000" dirty="0" err="1">
                <a:solidFill>
                  <a:schemeClr val="bg1"/>
                </a:solidFill>
              </a:rPr>
              <a:t>해야할지</a:t>
            </a:r>
            <a:r>
              <a:rPr lang="en-US" altLang="ko-KR" sz="2000" dirty="0">
                <a:solidFill>
                  <a:schemeClr val="bg1"/>
                </a:solidFill>
              </a:rPr>
              <a:t>?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4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1719" y="307663"/>
            <a:ext cx="50434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prstClr val="white"/>
                </a:solidFill>
              </a:rPr>
              <a:t>7.3.2 </a:t>
            </a:r>
            <a:r>
              <a:rPr lang="ko-KR" altLang="en-US" sz="4000" i="1" dirty="0" err="1">
                <a:solidFill>
                  <a:prstClr val="white"/>
                </a:solidFill>
              </a:rPr>
              <a:t>하이퍼파라미터</a:t>
            </a:r>
            <a:r>
              <a:rPr lang="ko-KR" altLang="en-US" sz="4000" i="1" dirty="0">
                <a:solidFill>
                  <a:prstClr val="white"/>
                </a:solidFill>
              </a:rPr>
              <a:t> 최적화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164" y="2653902"/>
            <a:ext cx="100865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일련의 </a:t>
            </a:r>
            <a:r>
              <a:rPr lang="ko-KR" altLang="en-US" sz="2000" dirty="0" err="1">
                <a:solidFill>
                  <a:schemeClr val="bg1"/>
                </a:solidFill>
              </a:rPr>
              <a:t>하이퍼파라미터를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자동으로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선택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선택된 </a:t>
            </a:r>
            <a:r>
              <a:rPr lang="ko-KR" altLang="en-US" sz="2000" dirty="0" err="1">
                <a:solidFill>
                  <a:schemeClr val="bg1"/>
                </a:solidFill>
              </a:rPr>
              <a:t>하이퍼파라미터로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>
                <a:solidFill>
                  <a:schemeClr val="bg1"/>
                </a:solidFill>
              </a:rPr>
              <a:t>모델을 만듦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 데이터에 학습하고 검증 데이터에서 최종 성능을 측정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다음으로 시도할 </a:t>
            </a:r>
            <a:r>
              <a:rPr lang="ko-KR" altLang="en-US" sz="2000" dirty="0" err="1">
                <a:solidFill>
                  <a:schemeClr val="bg1"/>
                </a:solidFill>
              </a:rPr>
              <a:t>하이퍼파라미터를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자동으로</a:t>
            </a:r>
            <a:r>
              <a:rPr lang="en-US" altLang="ko-KR" sz="2000" dirty="0">
                <a:solidFill>
                  <a:schemeClr val="bg1"/>
                </a:solidFill>
              </a:rPr>
              <a:t>) </a:t>
            </a:r>
            <a:r>
              <a:rPr lang="ko-KR" altLang="en-US" sz="2000" dirty="0">
                <a:solidFill>
                  <a:schemeClr val="bg1"/>
                </a:solidFill>
              </a:rPr>
              <a:t>선택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 과정을 반복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마지막으로 테스트 데이터에서 성능을 측정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76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1719" y="307663"/>
            <a:ext cx="50434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prstClr val="white"/>
                </a:solidFill>
              </a:rPr>
              <a:t>7.3.2 </a:t>
            </a:r>
            <a:r>
              <a:rPr lang="ko-KR" altLang="en-US" sz="4000" i="1" dirty="0" err="1">
                <a:solidFill>
                  <a:prstClr val="white"/>
                </a:solidFill>
              </a:rPr>
              <a:t>하이퍼파라미터</a:t>
            </a:r>
            <a:r>
              <a:rPr lang="ko-KR" altLang="en-US" sz="4000" i="1" dirty="0">
                <a:solidFill>
                  <a:prstClr val="white"/>
                </a:solidFill>
              </a:rPr>
              <a:t> 최적화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2996920"/>
            <a:ext cx="10086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주어진 </a:t>
            </a:r>
            <a:r>
              <a:rPr lang="ko-KR" altLang="en-US" sz="2000" dirty="0" err="1">
                <a:solidFill>
                  <a:schemeClr val="bg1"/>
                </a:solidFill>
              </a:rPr>
              <a:t>하이퍼파라미터에서</a:t>
            </a:r>
            <a:r>
              <a:rPr lang="ko-KR" altLang="en-US" sz="2000" dirty="0">
                <a:solidFill>
                  <a:schemeClr val="bg1"/>
                </a:solidFill>
              </a:rPr>
              <a:t> 얻은 검증 성능을 사용하여 다음 번에 시도할 </a:t>
            </a:r>
            <a:r>
              <a:rPr lang="ko-KR" altLang="en-US" sz="2000" dirty="0" err="1">
                <a:solidFill>
                  <a:schemeClr val="bg1"/>
                </a:solidFill>
              </a:rPr>
              <a:t>하이퍼파라미터를</a:t>
            </a:r>
            <a:r>
              <a:rPr lang="ko-KR" altLang="en-US" sz="2000" dirty="0">
                <a:solidFill>
                  <a:schemeClr val="bg1"/>
                </a:solidFill>
              </a:rPr>
              <a:t> 선택하는 알고리즘이 이 과정의 핵심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모델의 가중치를 훈련하는 것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하이퍼파라미터를</a:t>
            </a:r>
            <a:r>
              <a:rPr lang="ko-KR" altLang="en-US" sz="2000" dirty="0">
                <a:solidFill>
                  <a:schemeClr val="bg1"/>
                </a:solidFill>
              </a:rPr>
              <a:t> 업데이트하는 것</a:t>
            </a:r>
          </a:p>
        </p:txBody>
      </p:sp>
    </p:spTree>
    <p:extLst>
      <p:ext uri="{BB962C8B-B14F-4D97-AF65-F5344CB8AC3E}">
        <p14:creationId xmlns:p14="http://schemas.microsoft.com/office/powerpoint/2010/main" val="376729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1719" y="307663"/>
            <a:ext cx="5043423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prstClr val="white"/>
                </a:solidFill>
              </a:rPr>
              <a:t>7.3.3 </a:t>
            </a:r>
            <a:r>
              <a:rPr lang="ko-KR" altLang="en-US" sz="4000" i="1" dirty="0">
                <a:solidFill>
                  <a:prstClr val="white"/>
                </a:solidFill>
              </a:rPr>
              <a:t>모델 앙상블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2049862"/>
            <a:ext cx="1008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가장 좋은 결과를 얻을 수 있는 또 다른 강력한 기법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여러 개 다른 모델의 예측을 합쳐서 더 좋은 예측을 만듦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쉬운 방법 ▶ 추론할 때 나온 예측을 평균 내는 것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6" y="3771133"/>
            <a:ext cx="8777407" cy="244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7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1719" y="307663"/>
            <a:ext cx="5043423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prstClr val="white"/>
                </a:solidFill>
              </a:rPr>
              <a:t>7.3.3 </a:t>
            </a:r>
            <a:r>
              <a:rPr lang="ko-KR" altLang="en-US" sz="4000" i="1" dirty="0">
                <a:solidFill>
                  <a:prstClr val="white"/>
                </a:solidFill>
              </a:rPr>
              <a:t>모델 앙상블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223" y="4551984"/>
            <a:ext cx="10086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앙상블이 잘 작동하게 만드는 핵심은 분류기의 다양성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▶ 앙상블의 핵심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23" y="1633913"/>
            <a:ext cx="9716337" cy="22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2415" y="489286"/>
            <a:ext cx="3559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i="1" dirty="0">
                <a:solidFill>
                  <a:prstClr val="white"/>
                </a:solidFill>
              </a:rPr>
              <a:t>7.3.4 </a:t>
            </a:r>
            <a:r>
              <a:rPr lang="ko-KR" altLang="en-US" sz="4000" i="1" dirty="0">
                <a:solidFill>
                  <a:prstClr val="white"/>
                </a:solidFill>
              </a:rPr>
              <a:t>정리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2996920"/>
            <a:ext cx="10086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고성능 심층 </a:t>
            </a:r>
            <a:r>
              <a:rPr lang="ko-KR" altLang="en-US" sz="2000" dirty="0" err="1">
                <a:solidFill>
                  <a:schemeClr val="bg1"/>
                </a:solidFill>
              </a:rPr>
              <a:t>컨브넷을</a:t>
            </a:r>
            <a:r>
              <a:rPr lang="ko-KR" altLang="en-US" sz="2000" dirty="0">
                <a:solidFill>
                  <a:schemeClr val="bg1"/>
                </a:solidFill>
              </a:rPr>
              <a:t> 만들려면 </a:t>
            </a:r>
            <a:r>
              <a:rPr lang="ko-KR" altLang="en-US" sz="2000" dirty="0" err="1">
                <a:solidFill>
                  <a:schemeClr val="bg1"/>
                </a:solidFill>
              </a:rPr>
              <a:t>잔차연결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배치 정규화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깊이 분리 </a:t>
            </a:r>
            <a:r>
              <a:rPr lang="ko-KR" altLang="en-US" sz="2000" dirty="0" err="1">
                <a:solidFill>
                  <a:schemeClr val="bg1"/>
                </a:solidFill>
              </a:rPr>
              <a:t>합성곱을</a:t>
            </a:r>
            <a:r>
              <a:rPr lang="ko-KR" altLang="en-US" sz="2000" dirty="0">
                <a:solidFill>
                  <a:schemeClr val="bg1"/>
                </a:solidFill>
              </a:rPr>
              <a:t> 사용해야 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심층 네트워크를 만들 때 많은 </a:t>
            </a:r>
            <a:r>
              <a:rPr lang="ko-KR" altLang="en-US" sz="2000" dirty="0" err="1">
                <a:solidFill>
                  <a:schemeClr val="bg1"/>
                </a:solidFill>
              </a:rPr>
              <a:t>하이퍼파라미터와</a:t>
            </a:r>
            <a:r>
              <a:rPr lang="ko-KR" altLang="en-US" sz="2000" dirty="0">
                <a:solidFill>
                  <a:schemeClr val="bg1"/>
                </a:solidFill>
              </a:rPr>
              <a:t> 네트워크 구조를 선택해야 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머신러닝</a:t>
            </a:r>
            <a:r>
              <a:rPr lang="ko-KR" altLang="en-US" sz="2000" dirty="0">
                <a:solidFill>
                  <a:schemeClr val="bg1"/>
                </a:solidFill>
              </a:rPr>
              <a:t> 경연 대회에서 우수한 성적을 내려면 대규모로 모델을 </a:t>
            </a:r>
            <a:r>
              <a:rPr lang="ko-KR" altLang="en-US" sz="2000" dirty="0" err="1">
                <a:solidFill>
                  <a:schemeClr val="bg1"/>
                </a:solidFill>
              </a:rPr>
              <a:t>앙상블하게</a:t>
            </a:r>
            <a:r>
              <a:rPr lang="ko-KR" altLang="en-US" sz="2000" dirty="0">
                <a:solidFill>
                  <a:schemeClr val="bg1"/>
                </a:solidFill>
              </a:rPr>
              <a:t> 되는데 최적화가 잘된 가중평균으로 만든 앙상블은 보통 충분히 좋은 결과를 만듭니다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8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99406" y="431936"/>
            <a:ext cx="34161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i="1" dirty="0">
                <a:solidFill>
                  <a:prstClr val="white"/>
                </a:solidFill>
              </a:rPr>
              <a:t>요약</a:t>
            </a:r>
            <a:endParaRPr lang="en-US" altLang="ko-KR" sz="4400" i="1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8806" y="1992853"/>
            <a:ext cx="100865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임의의 층 그래프를 구성하는 모델을 만드는 방법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층을 재사용하는 방법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가중치 공유</a:t>
            </a:r>
            <a:r>
              <a:rPr lang="en-US" altLang="ko-KR" sz="2000" dirty="0">
                <a:solidFill>
                  <a:schemeClr val="bg1"/>
                </a:solidFill>
              </a:rPr>
              <a:t>), </a:t>
            </a:r>
            <a:r>
              <a:rPr lang="ko-KR" altLang="en-US" sz="2000" dirty="0" err="1">
                <a:solidFill>
                  <a:schemeClr val="bg1"/>
                </a:solidFill>
              </a:rPr>
              <a:t>파이썬</a:t>
            </a:r>
            <a:r>
              <a:rPr lang="ko-KR" altLang="en-US" sz="2000" dirty="0">
                <a:solidFill>
                  <a:schemeClr val="bg1"/>
                </a:solidFill>
              </a:rPr>
              <a:t> 함수 방식으로 모델을 모니터링하고 모델 상태를 바탕으로 작업을 수행합니다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케라스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콜백을</a:t>
            </a:r>
            <a:r>
              <a:rPr lang="ko-KR" altLang="en-US" sz="2000" dirty="0">
                <a:solidFill>
                  <a:schemeClr val="bg1"/>
                </a:solidFill>
              </a:rPr>
              <a:t> 사용하여 훈련하는 동안 모델을 모니터링하고 모델 상태를 바탕으로 작업을 수행합니다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텐서보드를</a:t>
            </a:r>
            <a:r>
              <a:rPr lang="ko-KR" altLang="en-US" sz="2000" dirty="0">
                <a:solidFill>
                  <a:schemeClr val="bg1"/>
                </a:solidFill>
              </a:rPr>
              <a:t> 사용하여 측정 지표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활성화 출력의 히스토그램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임베딩</a:t>
            </a:r>
            <a:r>
              <a:rPr lang="ko-KR" altLang="en-US" sz="2000" dirty="0">
                <a:solidFill>
                  <a:schemeClr val="bg1"/>
                </a:solidFill>
              </a:rPr>
              <a:t> 공간을 시각화합니다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배치 정규화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깊이별</a:t>
            </a:r>
            <a:r>
              <a:rPr lang="ko-KR" altLang="en-US" sz="2000" dirty="0">
                <a:solidFill>
                  <a:schemeClr val="bg1"/>
                </a:solidFill>
              </a:rPr>
              <a:t> 분리 </a:t>
            </a:r>
            <a:r>
              <a:rPr lang="ko-KR" altLang="en-US" sz="2000" dirty="0" err="1">
                <a:solidFill>
                  <a:schemeClr val="bg1"/>
                </a:solidFill>
              </a:rPr>
              <a:t>합성곱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잔차</a:t>
            </a:r>
            <a:r>
              <a:rPr lang="ko-KR" altLang="en-US" sz="2000" dirty="0">
                <a:solidFill>
                  <a:schemeClr val="bg1"/>
                </a:solidFill>
              </a:rPr>
              <a:t> 연결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2000" dirty="0">
                <a:solidFill>
                  <a:schemeClr val="bg1"/>
                </a:solidFill>
              </a:rPr>
              <a:t> 최적화와 모델 앙상블을 사용하는 이유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3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62332" y="1931582"/>
            <a:ext cx="6055502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생성모델을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위한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 	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425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40412" y="1845050"/>
            <a:ext cx="6055502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lang="en-US" altLang="ko-KR" sz="4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.1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텍스트 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   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생성하기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9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48D913-84A3-46D8-956D-0394CFF490ED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7.1.1 </a:t>
            </a:r>
            <a:r>
              <a:rPr lang="ko-KR" altLang="en-US" sz="2700" b="1" i="1" dirty="0">
                <a:solidFill>
                  <a:prstClr val="white"/>
                </a:solidFill>
              </a:rPr>
              <a:t>함수형 </a:t>
            </a:r>
            <a:r>
              <a:rPr lang="en-US" altLang="ko-KR" sz="2700" b="1" i="1" dirty="0">
                <a:solidFill>
                  <a:prstClr val="white"/>
                </a:solidFill>
              </a:rPr>
              <a:t>API </a:t>
            </a:r>
            <a:r>
              <a:rPr lang="ko-KR" altLang="en-US" sz="2700" b="1" i="1" dirty="0">
                <a:solidFill>
                  <a:prstClr val="white"/>
                </a:solidFill>
              </a:rPr>
              <a:t>소개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73A04-2F13-4580-AA4F-3FB5439484AC}"/>
              </a:ext>
            </a:extLst>
          </p:cNvPr>
          <p:cNvSpPr txBox="1"/>
          <p:nvPr/>
        </p:nvSpPr>
        <p:spPr>
          <a:xfrm>
            <a:off x="7207263" y="1182231"/>
            <a:ext cx="43551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함수형 </a:t>
            </a:r>
            <a:r>
              <a:rPr lang="en-US" altLang="ko-KR" sz="2400" dirty="0">
                <a:solidFill>
                  <a:schemeClr val="bg1"/>
                </a:solidFill>
              </a:rPr>
              <a:t>API</a:t>
            </a:r>
            <a:r>
              <a:rPr lang="ko-KR" altLang="en-US" sz="2400" dirty="0">
                <a:solidFill>
                  <a:schemeClr val="bg1"/>
                </a:solidFill>
              </a:rPr>
              <a:t>에서는 직접 </a:t>
            </a:r>
            <a:r>
              <a:rPr lang="ko-KR" altLang="en-US" sz="2400" dirty="0" err="1">
                <a:solidFill>
                  <a:schemeClr val="bg1"/>
                </a:solidFill>
              </a:rPr>
              <a:t>텐서들의</a:t>
            </a:r>
            <a:r>
              <a:rPr lang="ko-KR" altLang="en-US" sz="2400" dirty="0">
                <a:solidFill>
                  <a:schemeClr val="bg1"/>
                </a:solidFill>
              </a:rPr>
              <a:t> 입출력을 다루고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함수처럼 층을 사용하여 </a:t>
            </a:r>
            <a:r>
              <a:rPr lang="ko-KR" altLang="en-US" sz="2400" dirty="0" err="1">
                <a:solidFill>
                  <a:schemeClr val="bg1"/>
                </a:solidFill>
              </a:rPr>
              <a:t>텐서를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입력받고</a:t>
            </a:r>
            <a:r>
              <a:rPr lang="ko-KR" altLang="en-US" sz="2400" dirty="0">
                <a:solidFill>
                  <a:schemeClr val="bg1"/>
                </a:solidFill>
              </a:rPr>
              <a:t> 출력함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2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B45A94-B021-4A65-9C8F-88999516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34" y="1250140"/>
            <a:ext cx="6247861" cy="477712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14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7880" y="195797"/>
            <a:ext cx="4619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8.1 LSTM</a:t>
            </a:r>
            <a:r>
              <a:rPr lang="ko-KR" altLang="en-US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으로 텍스트 생성하기</a:t>
            </a:r>
            <a:endParaRPr kumimoji="0" lang="en-US" altLang="ko-KR" sz="3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26" name="Picture 2" descr="저작권 없는 음악 30초만에 작곡하는 인공지능 쥬크덱(Jukedeck) :: Aedi의 스마트라이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5" y="1237705"/>
            <a:ext cx="3978110" cy="26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공대생들이 예술을 만나면? 인간과 AI가 만든 전시 : 네이버 포스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931" y="1237705"/>
            <a:ext cx="3958583" cy="26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mart_Reply_in_Gmail_on_iOS_static_for_blog.width-1000_ue7xiK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170" y="2482392"/>
            <a:ext cx="5431703" cy="384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80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16928" y="252384"/>
            <a:ext cx="48394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8.1.2</a:t>
            </a:r>
            <a:r>
              <a:rPr kumimoji="0" lang="en-US" altLang="ko-KR" sz="2000" b="1" i="1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1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시퀀스 데이터를 어떻게 생성할까</a:t>
            </a:r>
            <a:r>
              <a:rPr kumimoji="0" lang="en-US" altLang="ko-KR" sz="2000" b="1" i="1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en-US" altLang="ko-KR" sz="2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082566" y="2158738"/>
            <a:ext cx="1733630" cy="71643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언어 모델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082566" y="3595349"/>
            <a:ext cx="1733630" cy="71643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언어 모델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 flipV="1">
            <a:off x="4816196" y="2516955"/>
            <a:ext cx="519375" cy="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431495" y="2516956"/>
            <a:ext cx="614218" cy="1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9466" y="2332290"/>
            <a:ext cx="182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Hello Wo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41823" y="2158737"/>
            <a:ext cx="1733630" cy="71643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샘플링 전략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5335571" y="1866507"/>
            <a:ext cx="1047278" cy="1008667"/>
            <a:chOff x="5335571" y="1866507"/>
            <a:chExt cx="1047278" cy="1008667"/>
          </a:xfrm>
        </p:grpSpPr>
        <p:sp>
          <p:nvSpPr>
            <p:cNvPr id="16" name="직사각형 15"/>
            <p:cNvSpPr/>
            <p:nvPr/>
          </p:nvSpPr>
          <p:spPr>
            <a:xfrm>
              <a:off x="5335571" y="2158737"/>
              <a:ext cx="263951" cy="7164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598247" y="1866507"/>
              <a:ext cx="255424" cy="10086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53238" y="2045616"/>
              <a:ext cx="253090" cy="8295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118897" y="2158737"/>
              <a:ext cx="263952" cy="7164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>
            <a:off x="6395418" y="2504551"/>
            <a:ext cx="646405" cy="1240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5571" y="1351060"/>
            <a:ext cx="130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확률 분포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4828765" y="4034501"/>
            <a:ext cx="519375" cy="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7060363" y="3676282"/>
            <a:ext cx="1733630" cy="71643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샘플링 전략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5338044" y="3371650"/>
            <a:ext cx="1047278" cy="1008667"/>
            <a:chOff x="5335571" y="1866507"/>
            <a:chExt cx="1047278" cy="1008667"/>
          </a:xfrm>
        </p:grpSpPr>
        <p:sp>
          <p:nvSpPr>
            <p:cNvPr id="35" name="직사각형 34"/>
            <p:cNvSpPr/>
            <p:nvPr/>
          </p:nvSpPr>
          <p:spPr>
            <a:xfrm>
              <a:off x="5335571" y="2158737"/>
              <a:ext cx="263951" cy="7164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598247" y="1866507"/>
              <a:ext cx="255424" cy="10086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853238" y="2045616"/>
              <a:ext cx="253090" cy="82955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118897" y="2158737"/>
              <a:ext cx="263952" cy="7164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>
            <a:off x="6399640" y="4022097"/>
            <a:ext cx="646405" cy="1240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8793993" y="2516955"/>
            <a:ext cx="63871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9466" y="3768901"/>
            <a:ext cx="182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Hello </a:t>
            </a:r>
            <a:r>
              <a:rPr lang="en-US" altLang="ko-KR" dirty="0" err="1">
                <a:solidFill>
                  <a:schemeClr val="bg1"/>
                </a:solidFill>
              </a:rPr>
              <a:t>Wor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2429535" y="4042865"/>
            <a:ext cx="614218" cy="1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552494" y="2168007"/>
            <a:ext cx="75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r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622292" y="3676282"/>
            <a:ext cx="75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l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8775453" y="4042865"/>
            <a:ext cx="63871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00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7109" y="231072"/>
            <a:ext cx="47338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8.1.3 </a:t>
            </a:r>
            <a:r>
              <a:rPr lang="ko-KR" altLang="en-US" sz="2800" b="1" i="1" dirty="0">
                <a:solidFill>
                  <a:prstClr val="white"/>
                </a:solidFill>
              </a:rPr>
              <a:t>샘플링 전략의 중요성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7680" y="1452880"/>
            <a:ext cx="843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 err="1">
                <a:solidFill>
                  <a:schemeClr val="bg1"/>
                </a:solidFill>
              </a:rPr>
              <a:t>탐욕적</a:t>
            </a:r>
            <a:r>
              <a:rPr lang="ko-KR" altLang="en-US" sz="2000" b="1" i="1" dirty="0">
                <a:solidFill>
                  <a:schemeClr val="bg1"/>
                </a:solidFill>
              </a:rPr>
              <a:t> 샘플링</a:t>
            </a:r>
            <a:r>
              <a:rPr lang="en-US" altLang="ko-KR" sz="2000" b="1" i="1" dirty="0">
                <a:solidFill>
                  <a:schemeClr val="bg1"/>
                </a:solidFill>
              </a:rPr>
              <a:t>(greedy sampling)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가장 높은 확률을 가진 글자를 선택하는 것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이 방법은 반복적이고 예상 가능한 문자열을 만들기 때문에 논리적인 언어처럼 보이지 않는다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7680" y="3064928"/>
            <a:ext cx="8432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chemeClr val="bg1"/>
                </a:solidFill>
              </a:rPr>
              <a:t>확률적 샘플링</a:t>
            </a:r>
            <a:r>
              <a:rPr lang="en-US" altLang="ko-KR" sz="2000" b="1" i="1" dirty="0">
                <a:solidFill>
                  <a:schemeClr val="bg1"/>
                </a:solidFill>
              </a:rPr>
              <a:t>(stochastic sampling)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확률분포에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무작위성을</a:t>
            </a:r>
            <a:r>
              <a:rPr lang="ko-KR" altLang="en-US" dirty="0">
                <a:solidFill>
                  <a:schemeClr val="bg1"/>
                </a:solidFill>
              </a:rPr>
              <a:t> 추가한 것</a:t>
            </a:r>
            <a:r>
              <a:rPr lang="en-US" altLang="ko-KR" dirty="0">
                <a:solidFill>
                  <a:schemeClr val="bg1"/>
                </a:solidFill>
              </a:rPr>
              <a:t>.  </a:t>
            </a:r>
            <a:r>
              <a:rPr lang="ko-KR" altLang="en-US" dirty="0">
                <a:solidFill>
                  <a:schemeClr val="bg1"/>
                </a:solidFill>
              </a:rPr>
              <a:t>모델 </a:t>
            </a:r>
            <a:r>
              <a:rPr lang="ko-KR" altLang="en-US" dirty="0" err="1">
                <a:solidFill>
                  <a:schemeClr val="bg1"/>
                </a:solidFill>
              </a:rPr>
              <a:t>소프트맥스</a:t>
            </a:r>
            <a:r>
              <a:rPr lang="ko-KR" altLang="en-US" dirty="0">
                <a:solidFill>
                  <a:schemeClr val="bg1"/>
                </a:solidFill>
              </a:rPr>
              <a:t> 출력에서 사용하기 좋음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이와 같이하면 글이 새로운 방향으로 흘러갈 확률도 많지만 </a:t>
            </a:r>
            <a:r>
              <a:rPr lang="ko-KR" altLang="en-US" dirty="0" err="1">
                <a:solidFill>
                  <a:schemeClr val="bg1"/>
                </a:solidFill>
              </a:rPr>
              <a:t>무작위성의</a:t>
            </a:r>
            <a:r>
              <a:rPr lang="ko-KR" altLang="en-US" dirty="0">
                <a:solidFill>
                  <a:schemeClr val="bg1"/>
                </a:solidFill>
              </a:rPr>
              <a:t> 양을 조절할 수 없다는 단점이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7680" y="4765333"/>
            <a:ext cx="88087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 err="1">
                <a:solidFill>
                  <a:schemeClr val="bg1"/>
                </a:solidFill>
              </a:rPr>
              <a:t>소프트맥스</a:t>
            </a:r>
            <a:r>
              <a:rPr lang="ko-KR" altLang="en-US" sz="2000" b="1" i="1" dirty="0">
                <a:solidFill>
                  <a:schemeClr val="bg1"/>
                </a:solidFill>
              </a:rPr>
              <a:t> 온도</a:t>
            </a:r>
            <a:r>
              <a:rPr lang="en-US" altLang="ko-KR" sz="2000" b="1" i="1" dirty="0">
                <a:solidFill>
                  <a:schemeClr val="bg1"/>
                </a:solidFill>
              </a:rPr>
              <a:t>(</a:t>
            </a:r>
            <a:r>
              <a:rPr lang="en-US" altLang="ko-KR" sz="2000" b="1" i="1" dirty="0" err="1">
                <a:solidFill>
                  <a:schemeClr val="bg1"/>
                </a:solidFill>
              </a:rPr>
              <a:t>softmax</a:t>
            </a:r>
            <a:r>
              <a:rPr lang="en-US" altLang="ko-KR" sz="2000" b="1" i="1" dirty="0">
                <a:solidFill>
                  <a:schemeClr val="bg1"/>
                </a:solidFill>
              </a:rPr>
              <a:t> temperature)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샘플링 과정에서 확률적인 양을 조절하기 위한 </a:t>
            </a:r>
            <a:r>
              <a:rPr lang="ko-KR" altLang="en-US" dirty="0" err="1">
                <a:solidFill>
                  <a:schemeClr val="bg1"/>
                </a:solidFill>
              </a:rPr>
              <a:t>파라미터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이 </a:t>
            </a:r>
            <a:r>
              <a:rPr lang="ko-KR" altLang="en-US" dirty="0" err="1">
                <a:solidFill>
                  <a:schemeClr val="bg1"/>
                </a:solidFill>
              </a:rPr>
              <a:t>파라미터는</a:t>
            </a:r>
            <a:r>
              <a:rPr lang="ko-KR" altLang="en-US" dirty="0">
                <a:solidFill>
                  <a:schemeClr val="bg1"/>
                </a:solidFill>
              </a:rPr>
              <a:t> 샘플링에 사용되는 확률 분포의 엔트로피를 나타냄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얼마나 놀라운 또는 예상되는 글자를 선택할지 결정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44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189" y="-81202"/>
            <a:ext cx="473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8.1.4 </a:t>
            </a:r>
            <a:r>
              <a:rPr lang="ko-KR" altLang="en-US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글자 수준의 </a:t>
            </a:r>
            <a:r>
              <a:rPr lang="en-US" altLang="ko-KR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LSTM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텍스트 생성 모델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10480" y="1196590"/>
            <a:ext cx="443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전처리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" y="2243548"/>
            <a:ext cx="5435917" cy="19931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1" y="4365391"/>
            <a:ext cx="5435917" cy="657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384" y="2034222"/>
            <a:ext cx="466852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7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189" y="-81202"/>
            <a:ext cx="473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8.1.4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글자 수준의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생성 모델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19040" y="1155951"/>
            <a:ext cx="443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전처리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15" y="1687759"/>
            <a:ext cx="4741426" cy="37625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841" y="1687758"/>
            <a:ext cx="5974079" cy="35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4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189" y="-81202"/>
            <a:ext cx="473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8.1.4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글자 수준의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생성 모델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05680" y="1216910"/>
            <a:ext cx="443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네트워크 구성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196" y="2284189"/>
            <a:ext cx="7554431" cy="23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3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189" y="-81202"/>
            <a:ext cx="473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8.1.4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글자 수준의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생성 모델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40" y="1761107"/>
            <a:ext cx="10312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훈련된 모델과 </a:t>
            </a:r>
            <a:r>
              <a:rPr lang="ko-KR" altLang="en-US" sz="2000" b="1" dirty="0" err="1">
                <a:solidFill>
                  <a:schemeClr val="bg1"/>
                </a:solidFill>
              </a:rPr>
              <a:t>시드로</a:t>
            </a:r>
            <a:r>
              <a:rPr lang="ko-KR" altLang="en-US" sz="2000" b="1" dirty="0">
                <a:solidFill>
                  <a:schemeClr val="bg1"/>
                </a:solidFill>
              </a:rPr>
              <a:t> 쓰일 간단한 텍스트가 주어지면 다음과 같이 반복하여 새로운 텍스트를 생성할 수 있습니다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지금까지 생성된 텍스트를 주입하여 모델에서 다음 글자에 대한 확률 분포를 뽑습니다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특정 온도로 이 확률 분포의 가중치를 조정합니다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가중치가 조정된 분포에서 무작위로 새로운 글자를 </a:t>
            </a:r>
            <a:r>
              <a:rPr lang="ko-KR" altLang="en-US" dirty="0" err="1">
                <a:solidFill>
                  <a:schemeClr val="bg1"/>
                </a:solidFill>
              </a:rPr>
              <a:t>샘플링합니다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새로운 글자를 생성된 텍스트의 끝에 추가합니다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16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189" y="-81202"/>
            <a:ext cx="473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8.1.4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글자 수준의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생성 모델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5520" y="1534626"/>
            <a:ext cx="601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모델의 예측이 주어졌을 때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샘플링하는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함수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19" y="2451109"/>
            <a:ext cx="6001687" cy="20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9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189" y="-81202"/>
            <a:ext cx="473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8.1.4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글자 수준의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생성 모델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36" y="1351280"/>
            <a:ext cx="525597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66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189" y="-81202"/>
            <a:ext cx="473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8.1.4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글자 수준의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생성 모델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814" y="1574361"/>
            <a:ext cx="5528945" cy="39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0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3618C0-2AD4-4A6F-ADE6-5FAC01D28E3D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7.1.2 </a:t>
            </a:r>
            <a:r>
              <a:rPr lang="ko-KR" altLang="en-US" sz="2700" b="1" i="1" dirty="0">
                <a:solidFill>
                  <a:prstClr val="white"/>
                </a:solidFill>
              </a:rPr>
              <a:t>다중 입력 모델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AD6D574-B300-4185-B0D0-AF320685345F}"/>
              </a:ext>
            </a:extLst>
          </p:cNvPr>
          <p:cNvGrpSpPr/>
          <p:nvPr/>
        </p:nvGrpSpPr>
        <p:grpSpPr>
          <a:xfrm>
            <a:off x="2367699" y="1158363"/>
            <a:ext cx="7456602" cy="4960173"/>
            <a:chOff x="2247655" y="1154203"/>
            <a:chExt cx="7456602" cy="496017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95F409E-313C-4605-A488-0CB022082B1C}"/>
                </a:ext>
              </a:extLst>
            </p:cNvPr>
            <p:cNvGrpSpPr/>
            <p:nvPr/>
          </p:nvGrpSpPr>
          <p:grpSpPr>
            <a:xfrm>
              <a:off x="2247655" y="1154203"/>
              <a:ext cx="7456602" cy="4960173"/>
              <a:chOff x="4629752" y="2021305"/>
              <a:chExt cx="6035037" cy="365774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6358C57-2FBB-468E-A773-938B21419220}"/>
                  </a:ext>
                </a:extLst>
              </p:cNvPr>
              <p:cNvGrpSpPr/>
              <p:nvPr/>
            </p:nvGrpSpPr>
            <p:grpSpPr>
              <a:xfrm>
                <a:off x="5409708" y="2062530"/>
                <a:ext cx="4322050" cy="3301926"/>
                <a:chOff x="5407792" y="1578479"/>
                <a:chExt cx="4322050" cy="3301926"/>
              </a:xfrm>
            </p:grpSpPr>
            <p:sp>
              <p:nvSpPr>
                <p:cNvPr id="11" name="사각형: 둥근 모서리 10">
                  <a:extLst>
                    <a:ext uri="{FF2B5EF4-FFF2-40B4-BE49-F238E27FC236}">
                      <a16:creationId xmlns:a16="http://schemas.microsoft.com/office/drawing/2014/main" id="{F9E6D35A-C631-4A29-997C-8019728405D0}"/>
                    </a:ext>
                  </a:extLst>
                </p:cNvPr>
                <p:cNvSpPr/>
                <p:nvPr/>
              </p:nvSpPr>
              <p:spPr>
                <a:xfrm>
                  <a:off x="6784342" y="2073136"/>
                  <a:ext cx="1716232" cy="401388"/>
                </a:xfrm>
                <a:prstGeom prst="roundRect">
                  <a:avLst/>
                </a:prstGeom>
                <a:solidFill>
                  <a:srgbClr val="FBAFD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Dense</a:t>
                  </a:r>
                  <a:endParaRPr lang="ko-KR" altLang="en-US" dirty="0"/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61FAFEA2-EBD4-427D-BBC2-A9DAEF28BF4C}"/>
                    </a:ext>
                  </a:extLst>
                </p:cNvPr>
                <p:cNvSpPr/>
                <p:nvPr/>
              </p:nvSpPr>
              <p:spPr>
                <a:xfrm>
                  <a:off x="5407792" y="3407527"/>
                  <a:ext cx="1771047" cy="401388"/>
                </a:xfrm>
                <a:prstGeom prst="roundRect">
                  <a:avLst/>
                </a:prstGeom>
                <a:solidFill>
                  <a:srgbClr val="FBAFD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700" dirty="0"/>
                    <a:t>LSTM</a:t>
                  </a:r>
                  <a:endParaRPr lang="ko-KR" altLang="en-US" sz="1700" dirty="0"/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24135775-448D-4F01-82D9-1415319A667E}"/>
                    </a:ext>
                  </a:extLst>
                </p:cNvPr>
                <p:cNvSpPr/>
                <p:nvPr/>
              </p:nvSpPr>
              <p:spPr>
                <a:xfrm>
                  <a:off x="7958794" y="4000685"/>
                  <a:ext cx="1771047" cy="401388"/>
                </a:xfrm>
                <a:prstGeom prst="roundRect">
                  <a:avLst/>
                </a:prstGeom>
                <a:solidFill>
                  <a:srgbClr val="FBAFD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700" dirty="0"/>
                    <a:t>Embedding</a:t>
                  </a:r>
                  <a:endParaRPr lang="ko-KR" altLang="en-US" sz="1700" dirty="0"/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4B5D1D52-61F5-4842-AE5C-1DDFE137D846}"/>
                    </a:ext>
                  </a:extLst>
                </p:cNvPr>
                <p:cNvSpPr/>
                <p:nvPr/>
              </p:nvSpPr>
              <p:spPr>
                <a:xfrm>
                  <a:off x="7958795" y="3415349"/>
                  <a:ext cx="1771047" cy="401388"/>
                </a:xfrm>
                <a:prstGeom prst="roundRect">
                  <a:avLst/>
                </a:prstGeom>
                <a:solidFill>
                  <a:srgbClr val="FBAFD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800" dirty="0"/>
                    <a:t>LSTM</a:t>
                  </a:r>
                  <a:endParaRPr lang="ko-KR" altLang="en-US" sz="1800" dirty="0"/>
                </a:p>
              </p:txBody>
            </p:sp>
            <p:cxnSp>
              <p:nvCxnSpPr>
                <p:cNvPr id="19" name="직선 화살표 연결선 18">
                  <a:extLst>
                    <a:ext uri="{FF2B5EF4-FFF2-40B4-BE49-F238E27FC236}">
                      <a16:creationId xmlns:a16="http://schemas.microsoft.com/office/drawing/2014/main" id="{EA11DD4A-DFDF-4786-B988-D53F64DA98D7}"/>
                    </a:ext>
                  </a:extLst>
                </p:cNvPr>
                <p:cNvCxnSpPr>
                  <a:cxnSpLocks/>
                  <a:endCxn id="52" idx="2"/>
                </p:cNvCxnSpPr>
                <p:nvPr/>
              </p:nvCxnSpPr>
              <p:spPr>
                <a:xfrm flipH="1" flipV="1">
                  <a:off x="6293315" y="4378951"/>
                  <a:ext cx="3291" cy="241111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화살표 연결선 19">
                  <a:extLst>
                    <a:ext uri="{FF2B5EF4-FFF2-40B4-BE49-F238E27FC236}">
                      <a16:creationId xmlns:a16="http://schemas.microsoft.com/office/drawing/2014/main" id="{475DB02D-F439-4E64-9E22-9757DC832E50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V="1">
                  <a:off x="7642458" y="1823391"/>
                  <a:ext cx="0" cy="249745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77AA8F3-7E7F-4EC8-BBBC-50E5DF650BEC}"/>
                    </a:ext>
                  </a:extLst>
                </p:cNvPr>
                <p:cNvSpPr txBox="1"/>
                <p:nvPr/>
              </p:nvSpPr>
              <p:spPr>
                <a:xfrm>
                  <a:off x="5723904" y="4644292"/>
                  <a:ext cx="1145404" cy="2156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bg1"/>
                      </a:solidFill>
                    </a:rPr>
                    <a:t>참고 텍스트</a:t>
                  </a:r>
                </a:p>
              </p:txBody>
            </p: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id="{A03CB672-FB88-4F00-9667-ABF4CE14D87E}"/>
                    </a:ext>
                  </a:extLst>
                </p:cNvPr>
                <p:cNvCxnSpPr>
                  <a:cxnSpLocks/>
                  <a:endCxn id="14" idx="2"/>
                </p:cNvCxnSpPr>
                <p:nvPr/>
              </p:nvCxnSpPr>
              <p:spPr>
                <a:xfrm flipH="1" flipV="1">
                  <a:off x="8844317" y="4402073"/>
                  <a:ext cx="2" cy="238487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58614A3-83B4-41E6-84CB-0B405AC5A501}"/>
                    </a:ext>
                  </a:extLst>
                </p:cNvPr>
                <p:cNvSpPr txBox="1"/>
                <p:nvPr/>
              </p:nvSpPr>
              <p:spPr>
                <a:xfrm>
                  <a:off x="8271618" y="4664792"/>
                  <a:ext cx="1145404" cy="2156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bg1"/>
                      </a:solidFill>
                    </a:rPr>
                    <a:t>질문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0073E6-4F51-4001-A0FB-ABC83838A480}"/>
                    </a:ext>
                  </a:extLst>
                </p:cNvPr>
                <p:cNvSpPr txBox="1"/>
                <p:nvPr/>
              </p:nvSpPr>
              <p:spPr>
                <a:xfrm>
                  <a:off x="7069756" y="1578479"/>
                  <a:ext cx="1145404" cy="243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bg1"/>
                      </a:solidFill>
                    </a:rPr>
                    <a:t>응답</a:t>
                  </a:r>
                  <a:endParaRPr lang="en-US" altLang="ko-KR" sz="13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160926C6-5093-43CA-A504-DE964244420B}"/>
                    </a:ext>
                  </a:extLst>
                </p:cNvPr>
                <p:cNvCxnSpPr>
                  <a:cxnSpLocks/>
                  <a:stCxn id="15" idx="0"/>
                  <a:endCxn id="39" idx="2"/>
                </p:cNvCxnSpPr>
                <p:nvPr/>
              </p:nvCxnSpPr>
              <p:spPr>
                <a:xfrm flipH="1" flipV="1">
                  <a:off x="7645356" y="3107000"/>
                  <a:ext cx="1198963" cy="308349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61E13792-AD3E-4C72-A9FA-17AB5A96063A}"/>
                    </a:ext>
                  </a:extLst>
                </p:cNvPr>
                <p:cNvCxnSpPr>
                  <a:cxnSpLocks/>
                  <a:stCxn id="12" idx="0"/>
                  <a:endCxn id="39" idx="2"/>
                </p:cNvCxnSpPr>
                <p:nvPr/>
              </p:nvCxnSpPr>
              <p:spPr>
                <a:xfrm flipV="1">
                  <a:off x="6293315" y="3107000"/>
                  <a:ext cx="1352040" cy="300527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125FB25-B01A-448B-9D39-B4D4A440A6EB}"/>
                  </a:ext>
                </a:extLst>
              </p:cNvPr>
              <p:cNvSpPr/>
              <p:nvPr/>
            </p:nvSpPr>
            <p:spPr>
              <a:xfrm>
                <a:off x="4629752" y="2021305"/>
                <a:ext cx="6035037" cy="339236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6C536B-48F8-4E63-9A20-A5FD917D3F75}"/>
                  </a:ext>
                </a:extLst>
              </p:cNvPr>
              <p:cNvSpPr txBox="1"/>
              <p:nvPr/>
            </p:nvSpPr>
            <p:spPr>
              <a:xfrm>
                <a:off x="6871224" y="5463432"/>
                <a:ext cx="1546301" cy="215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▲ 질문 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- 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응답 모델</a:t>
                </a:r>
              </a:p>
            </p:txBody>
          </p:sp>
        </p:grp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E71D7EA-781C-4233-AB59-2ABA7A3589B2}"/>
                </a:ext>
              </a:extLst>
            </p:cNvPr>
            <p:cNvSpPr/>
            <p:nvPr/>
          </p:nvSpPr>
          <p:spPr>
            <a:xfrm>
              <a:off x="4915710" y="2801295"/>
              <a:ext cx="2120494" cy="481603"/>
            </a:xfrm>
            <a:prstGeom prst="roundRect">
              <a:avLst/>
            </a:prstGeom>
            <a:solidFill>
              <a:srgbClr val="FBAFD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Concatenate</a:t>
              </a:r>
              <a:endParaRPr lang="ko-KR" altLang="en-US" dirty="0"/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B409C9B-0707-4457-A811-ED30B2E64665}"/>
                </a:ext>
              </a:extLst>
            </p:cNvPr>
            <p:cNvCxnSpPr>
              <a:cxnSpLocks/>
              <a:stCxn id="39" idx="0"/>
              <a:endCxn id="11" idx="2"/>
            </p:cNvCxnSpPr>
            <p:nvPr/>
          </p:nvCxnSpPr>
          <p:spPr>
            <a:xfrm flipH="1" flipV="1">
              <a:off x="5972377" y="2425212"/>
              <a:ext cx="3580" cy="376083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C342B6A-B064-4030-B05F-3C32674BA271}"/>
                </a:ext>
              </a:extLst>
            </p:cNvPr>
            <p:cNvSpPr/>
            <p:nvPr/>
          </p:nvSpPr>
          <p:spPr>
            <a:xfrm>
              <a:off x="3211330" y="4526156"/>
              <a:ext cx="2188221" cy="481603"/>
            </a:xfrm>
            <a:prstGeom prst="roundRect">
              <a:avLst/>
            </a:prstGeom>
            <a:solidFill>
              <a:srgbClr val="FBAFD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/>
                <a:t>Embedding</a:t>
              </a:r>
              <a:endParaRPr lang="ko-KR" altLang="en-US" sz="1700" dirty="0"/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16CCA770-DFF4-4A0F-A5BB-1BFA604B4A57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V="1">
              <a:off x="7457336" y="4245355"/>
              <a:ext cx="2" cy="24944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2D8D6378-195A-4210-9B3C-96767BEBBE3A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H="1" flipV="1">
              <a:off x="4303407" y="4239324"/>
              <a:ext cx="2034" cy="286832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4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189" y="-81202"/>
            <a:ext cx="473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8.1.4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글자 수준의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생성 모델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9120" y="1524000"/>
            <a:ext cx="9367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에포크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20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Epoch 1/1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200278/200278 [==============================] - 81s 405us/step - loss: 1.3503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--- </a:t>
            </a:r>
            <a:r>
              <a:rPr lang="ko-KR" altLang="en-US" dirty="0">
                <a:solidFill>
                  <a:schemeClr val="bg1"/>
                </a:solidFill>
              </a:rPr>
              <a:t>시드 텍스트</a:t>
            </a:r>
            <a:r>
              <a:rPr lang="en-US" altLang="ko-KR" dirty="0">
                <a:solidFill>
                  <a:schemeClr val="bg1"/>
                </a:solidFill>
              </a:rPr>
              <a:t>: "the slowly ascending ranks and classes, in which,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through </a:t>
            </a:r>
            <a:r>
              <a:rPr lang="en-US" altLang="ko-KR" dirty="0" err="1">
                <a:solidFill>
                  <a:schemeClr val="bg1"/>
                </a:solidFill>
              </a:rPr>
              <a:t>fo</a:t>
            </a:r>
            <a:r>
              <a:rPr lang="en-US" altLang="ko-KR" dirty="0">
                <a:solidFill>
                  <a:schemeClr val="bg1"/>
                </a:solidFill>
              </a:rPr>
              <a:t>"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------ </a:t>
            </a:r>
            <a:r>
              <a:rPr lang="ko-KR" altLang="en-US" dirty="0">
                <a:solidFill>
                  <a:schemeClr val="bg1"/>
                </a:solidFill>
              </a:rPr>
              <a:t>온도</a:t>
            </a:r>
            <a:r>
              <a:rPr lang="en-US" altLang="ko-KR" dirty="0">
                <a:solidFill>
                  <a:schemeClr val="bg1"/>
                </a:solidFill>
              </a:rPr>
              <a:t>: 0.2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the slowly ascending ranks and classes, in which,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through form of the </a:t>
            </a:r>
            <a:r>
              <a:rPr lang="en-US" altLang="ko-KR" dirty="0">
                <a:solidFill>
                  <a:srgbClr val="FF0000"/>
                </a:solidFill>
              </a:rPr>
              <a:t>same the sense of the sense of </a:t>
            </a:r>
            <a:r>
              <a:rPr lang="en-US" altLang="ko-KR" dirty="0">
                <a:solidFill>
                  <a:schemeClr val="bg1"/>
                </a:solidFill>
              </a:rPr>
              <a:t>the profound and religion and superficial and the present and the promises and the most and the soul is the </a:t>
            </a:r>
            <a:r>
              <a:rPr lang="en-US" altLang="ko-KR" dirty="0">
                <a:solidFill>
                  <a:srgbClr val="FF0000"/>
                </a:solidFill>
              </a:rPr>
              <a:t>consequence of </a:t>
            </a:r>
            <a:r>
              <a:rPr lang="en-US" altLang="ko-KR" dirty="0">
                <a:solidFill>
                  <a:schemeClr val="bg1"/>
                </a:solidFill>
              </a:rPr>
              <a:t>the contemplation of the fact that the consequence of the </a:t>
            </a:r>
            <a:r>
              <a:rPr lang="en-US" altLang="ko-KR" dirty="0">
                <a:solidFill>
                  <a:srgbClr val="FF0000"/>
                </a:solidFill>
              </a:rPr>
              <a:t>consequence of </a:t>
            </a:r>
            <a:r>
              <a:rPr lang="en-US" altLang="ko-KR" dirty="0">
                <a:solidFill>
                  <a:schemeClr val="bg1"/>
                </a:solidFill>
              </a:rPr>
              <a:t>the spirit of the spirit </a:t>
            </a:r>
            <a:r>
              <a:rPr lang="en-US" altLang="ko-KR" dirty="0">
                <a:solidFill>
                  <a:srgbClr val="FF0000"/>
                </a:solidFill>
              </a:rPr>
              <a:t>the sense of the sense of </a:t>
            </a:r>
            <a:r>
              <a:rPr lang="en-US" altLang="ko-KR" dirty="0">
                <a:solidFill>
                  <a:schemeClr val="bg1"/>
                </a:solidFill>
              </a:rPr>
              <a:t>the philosopher </a:t>
            </a:r>
            <a:r>
              <a:rPr lang="en-US" altLang="ko-KR" dirty="0">
                <a:solidFill>
                  <a:srgbClr val="FF0000"/>
                </a:solidFill>
              </a:rPr>
              <a:t>the sense of </a:t>
            </a:r>
            <a:r>
              <a:rPr lang="en-US" altLang="ko-KR" dirty="0">
                <a:solidFill>
                  <a:schemeClr val="bg1"/>
                </a:solidFill>
              </a:rPr>
              <a:t>the soul as the </a:t>
            </a:r>
            <a:r>
              <a:rPr lang="en-US" altLang="ko-KR" dirty="0" err="1">
                <a:solidFill>
                  <a:schemeClr val="bg1"/>
                </a:solidFill>
              </a:rPr>
              <a:t>surm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the sense of </a:t>
            </a:r>
            <a:r>
              <a:rPr lang="en-US" altLang="ko-KR" dirty="0">
                <a:solidFill>
                  <a:schemeClr val="bg1"/>
                </a:solidFill>
              </a:rPr>
              <a:t>the </a:t>
            </a:r>
            <a:r>
              <a:rPr lang="en-US" altLang="ko-KR" dirty="0">
                <a:solidFill>
                  <a:srgbClr val="FF0000"/>
                </a:solidFill>
              </a:rPr>
              <a:t>soul the sense of the sense of </a:t>
            </a:r>
            <a:r>
              <a:rPr lang="en-US" altLang="ko-KR" dirty="0">
                <a:solidFill>
                  <a:schemeClr val="bg1"/>
                </a:solidFill>
              </a:rPr>
              <a:t>the </a:t>
            </a:r>
            <a:r>
              <a:rPr lang="en-US" altLang="ko-KR" dirty="0" err="1">
                <a:solidFill>
                  <a:schemeClr val="bg1"/>
                </a:solidFill>
              </a:rPr>
              <a:t>surmitatio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6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189" y="-81202"/>
            <a:ext cx="473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8.1.4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글자 수준의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생성 모델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6092" y="1391775"/>
            <a:ext cx="107086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--- </a:t>
            </a:r>
            <a:r>
              <a:rPr lang="ko-KR" altLang="en-US" dirty="0">
                <a:solidFill>
                  <a:prstClr val="white"/>
                </a:solidFill>
              </a:rPr>
              <a:t>시드 텍스트</a:t>
            </a:r>
            <a:r>
              <a:rPr lang="en-US" altLang="ko-KR" dirty="0">
                <a:solidFill>
                  <a:prstClr val="white"/>
                </a:solidFill>
              </a:rPr>
              <a:t>: "the slowly ascending ranks and classes, in which,</a:t>
            </a:r>
          </a:p>
          <a:p>
            <a:pPr lvl="0"/>
            <a:endParaRPr lang="en-US" altLang="ko-KR" dirty="0">
              <a:solidFill>
                <a:prstClr val="white"/>
              </a:solidFill>
            </a:endParaRPr>
          </a:p>
          <a:p>
            <a:pPr lvl="0"/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------ </a:t>
            </a:r>
            <a:r>
              <a:rPr lang="ko-KR" altLang="en-US" dirty="0">
                <a:solidFill>
                  <a:prstClr val="white"/>
                </a:solidFill>
              </a:rPr>
              <a:t>온도</a:t>
            </a:r>
            <a:r>
              <a:rPr lang="en-US" altLang="ko-KR" dirty="0">
                <a:solidFill>
                  <a:prstClr val="white"/>
                </a:solidFill>
              </a:rPr>
              <a:t>: 0.5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the slowly ascending ranks and classes, in which,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through </a:t>
            </a:r>
            <a:r>
              <a:rPr lang="en-US" altLang="ko-KR" dirty="0" err="1">
                <a:solidFill>
                  <a:prstClr val="white"/>
                </a:solidFill>
              </a:rPr>
              <a:t>formitation</a:t>
            </a:r>
            <a:r>
              <a:rPr lang="en-US" altLang="ko-KR" dirty="0">
                <a:solidFill>
                  <a:prstClr val="white"/>
                </a:solidFill>
              </a:rPr>
              <a:t> of the promise and more strange and inclined as the explanation of decided something the entire </a:t>
            </a:r>
            <a:r>
              <a:rPr lang="en-US" altLang="ko-KR" dirty="0" err="1">
                <a:solidFill>
                  <a:prstClr val="white"/>
                </a:solidFill>
              </a:rPr>
              <a:t>approvatic</a:t>
            </a:r>
            <a:r>
              <a:rPr lang="en-US" altLang="ko-KR" dirty="0">
                <a:solidFill>
                  <a:prstClr val="white"/>
                </a:solidFill>
              </a:rPr>
              <a:t> and for the sensitive the </a:t>
            </a:r>
            <a:r>
              <a:rPr lang="en-US" altLang="ko-KR" dirty="0" err="1">
                <a:solidFill>
                  <a:prstClr val="white"/>
                </a:solidFill>
              </a:rPr>
              <a:t>discorreedpent</a:t>
            </a:r>
            <a:r>
              <a:rPr lang="en-US" altLang="ko-KR" dirty="0">
                <a:solidFill>
                  <a:prstClr val="white"/>
                </a:solidFill>
              </a:rPr>
              <a:t> and a the </a:t>
            </a:r>
            <a:r>
              <a:rPr lang="en-US" altLang="ko-KR" dirty="0" err="1">
                <a:solidFill>
                  <a:prstClr val="white"/>
                </a:solidFill>
              </a:rPr>
              <a:t>privilegistic</a:t>
            </a:r>
            <a:r>
              <a:rPr lang="en-US" altLang="ko-KR" dirty="0">
                <a:solidFill>
                  <a:prstClr val="white"/>
                </a:solidFill>
              </a:rPr>
              <a:t> and </a:t>
            </a:r>
            <a:r>
              <a:rPr lang="en-US" altLang="ko-KR" dirty="0" err="1">
                <a:solidFill>
                  <a:prstClr val="white"/>
                </a:solidFill>
              </a:rPr>
              <a:t>and</a:t>
            </a:r>
            <a:r>
              <a:rPr lang="en-US" altLang="ko-KR" dirty="0">
                <a:solidFill>
                  <a:prstClr val="white"/>
                </a:solidFill>
              </a:rPr>
              <a:t> every good and the gratitude, the possess in the </a:t>
            </a:r>
            <a:r>
              <a:rPr lang="en-US" altLang="ko-KR" dirty="0" err="1">
                <a:solidFill>
                  <a:prstClr val="white"/>
                </a:solidFill>
              </a:rPr>
              <a:t>basism</a:t>
            </a:r>
            <a:r>
              <a:rPr lang="en-US" altLang="ko-KR" dirty="0">
                <a:solidFill>
                  <a:prstClr val="white"/>
                </a:solidFill>
              </a:rPr>
              <a:t> for the conscious </a:t>
            </a:r>
            <a:r>
              <a:rPr lang="en-US" altLang="ko-KR" dirty="0" err="1">
                <a:solidFill>
                  <a:prstClr val="white"/>
                </a:solidFill>
              </a:rPr>
              <a:t>perfound</a:t>
            </a:r>
            <a:r>
              <a:rPr lang="en-US" altLang="ko-KR" dirty="0">
                <a:solidFill>
                  <a:prstClr val="white"/>
                </a:solidFill>
              </a:rPr>
              <a:t> itself and compulsion in the sense and characters. the religion from the desires as the </a:t>
            </a:r>
            <a:r>
              <a:rPr lang="en-US" altLang="ko-KR" dirty="0" err="1">
                <a:solidFill>
                  <a:prstClr val="white"/>
                </a:solidFill>
              </a:rPr>
              <a:t>asceture</a:t>
            </a:r>
            <a:r>
              <a:rPr lang="en-US" altLang="ko-KR" dirty="0">
                <a:solidFill>
                  <a:prstClr val="white"/>
                </a:solidFill>
              </a:rPr>
              <a:t>, and the law-go such a souls a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------ </a:t>
            </a:r>
            <a:r>
              <a:rPr lang="ko-KR" altLang="en-US" dirty="0">
                <a:solidFill>
                  <a:prstClr val="white"/>
                </a:solidFill>
              </a:rPr>
              <a:t>온도</a:t>
            </a:r>
            <a:r>
              <a:rPr lang="en-US" altLang="ko-KR" dirty="0">
                <a:solidFill>
                  <a:prstClr val="white"/>
                </a:solidFill>
              </a:rPr>
              <a:t>: 1.0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the slowly ascending ranks and classes, in which,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through </a:t>
            </a:r>
            <a:r>
              <a:rPr lang="en-US" altLang="ko-KR" dirty="0" err="1">
                <a:solidFill>
                  <a:prstClr val="white"/>
                </a:solidFill>
              </a:rPr>
              <a:t>forcearity</a:t>
            </a:r>
            <a:r>
              <a:rPr lang="en-US" altLang="ko-KR" dirty="0">
                <a:solidFill>
                  <a:prstClr val="white"/>
                </a:solidFill>
              </a:rPr>
              <a:t>. you had it about determines art of </a:t>
            </a:r>
            <a:r>
              <a:rPr lang="en-US" altLang="ko-KR" dirty="0" err="1">
                <a:solidFill>
                  <a:prstClr val="white"/>
                </a:solidFill>
              </a:rPr>
              <a:t>manines</a:t>
            </a:r>
            <a:r>
              <a:rPr lang="en-US" altLang="ko-KR" dirty="0">
                <a:solidFill>
                  <a:prstClr val="white"/>
                </a:solidFill>
              </a:rPr>
              <a:t>, reverence that the </a:t>
            </a:r>
            <a:r>
              <a:rPr lang="en-US" altLang="ko-KR" dirty="0" err="1">
                <a:solidFill>
                  <a:prstClr val="white"/>
                </a:solidFill>
              </a:rPr>
              <a:t>readness</a:t>
            </a:r>
            <a:r>
              <a:rPr lang="en-US" altLang="ko-KR" dirty="0">
                <a:solidFill>
                  <a:prstClr val="white"/>
                </a:solidFill>
              </a:rPr>
              <a:t> of the </a:t>
            </a:r>
            <a:r>
              <a:rPr lang="en-US" altLang="ko-KR" dirty="0" err="1">
                <a:solidFill>
                  <a:prstClr val="white"/>
                </a:solidFill>
              </a:rPr>
              <a:t>abstion</a:t>
            </a:r>
            <a:r>
              <a:rPr lang="en-US" altLang="ko-KR" dirty="0">
                <a:solidFill>
                  <a:prstClr val="white"/>
                </a:solidFill>
              </a:rPr>
              <a:t> of mad should do self against which they with the </a:t>
            </a:r>
            <a:r>
              <a:rPr lang="en-US" altLang="ko-KR" dirty="0" err="1">
                <a:solidFill>
                  <a:prstClr val="white"/>
                </a:solidFill>
              </a:rPr>
              <a:t>chultical</a:t>
            </a:r>
            <a:r>
              <a:rPr lang="en-US" altLang="ko-KR" dirty="0">
                <a:solidFill>
                  <a:prstClr val="white"/>
                </a:solidFill>
              </a:rPr>
              <a:t> rests </a:t>
            </a:r>
            <a:r>
              <a:rPr lang="en-US" altLang="ko-KR" dirty="0" err="1">
                <a:solidFill>
                  <a:prstClr val="white"/>
                </a:solidFill>
              </a:rPr>
              <a:t>misaking</a:t>
            </a:r>
            <a:r>
              <a:rPr lang="en-US" altLang="ko-KR" dirty="0">
                <a:solidFill>
                  <a:prstClr val="white"/>
                </a:solidFill>
              </a:rPr>
              <a:t> has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into our fear of the great yet </a:t>
            </a:r>
            <a:r>
              <a:rPr lang="en-US" altLang="ko-KR" dirty="0" err="1">
                <a:solidFill>
                  <a:prstClr val="white"/>
                </a:solidFill>
              </a:rPr>
              <a:t>mediol</a:t>
            </a:r>
            <a:r>
              <a:rPr lang="en-US" altLang="ko-KR" dirty="0">
                <a:solidFill>
                  <a:prstClr val="white"/>
                </a:solidFill>
              </a:rPr>
              <a:t> time. this should necessary which the purpose, or at the </a:t>
            </a:r>
            <a:r>
              <a:rPr lang="en-US" altLang="ko-KR" dirty="0" err="1">
                <a:solidFill>
                  <a:prstClr val="white"/>
                </a:solidFill>
              </a:rPr>
              <a:t>serius</a:t>
            </a:r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of the sensed higher, on "</a:t>
            </a:r>
            <a:r>
              <a:rPr lang="en-US" altLang="ko-KR" dirty="0" err="1">
                <a:solidFill>
                  <a:prstClr val="white"/>
                </a:solidFill>
              </a:rPr>
              <a:t>eaproved</a:t>
            </a:r>
            <a:r>
              <a:rPr lang="en-US" altLang="ko-KR" dirty="0">
                <a:solidFill>
                  <a:prstClr val="white"/>
                </a:solidFill>
              </a:rPr>
              <a:t>, as </a:t>
            </a:r>
            <a:r>
              <a:rPr lang="en-US" altLang="ko-KR" dirty="0" err="1">
                <a:solidFill>
                  <a:prstClr val="white"/>
                </a:solidFill>
              </a:rPr>
              <a:t>hartic</a:t>
            </a:r>
            <a:r>
              <a:rPr lang="en-US" altLang="ko-KR" dirty="0">
                <a:solidFill>
                  <a:prstClr val="white"/>
                </a:solidFill>
              </a:rPr>
              <a:t> of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the </a:t>
            </a:r>
            <a:r>
              <a:rPr lang="en-US" altLang="ko-KR" dirty="0" err="1">
                <a:solidFill>
                  <a:prstClr val="white"/>
                </a:solidFill>
              </a:rPr>
              <a:t>chacas</a:t>
            </a:r>
            <a:r>
              <a:rPr lang="en-US" altLang="ko-KR" dirty="0">
                <a:solidFill>
                  <a:prstClr val="white"/>
                </a:solidFill>
              </a:rPr>
              <a:t> the </a:t>
            </a:r>
            <a:r>
              <a:rPr lang="en-US" altLang="ko-KR" dirty="0" err="1">
                <a:solidFill>
                  <a:prstClr val="white"/>
                </a:solidFill>
              </a:rPr>
              <a:t>disunderstand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en-US" altLang="ko-KR" dirty="0" err="1">
                <a:solidFill>
                  <a:prstClr val="white"/>
                </a:solidFill>
              </a:rPr>
              <a:t>ashon</a:t>
            </a:r>
            <a:r>
              <a:rPr lang="en-US" altLang="ko-KR" dirty="0">
                <a:solidFill>
                  <a:prstClr val="white"/>
                </a:solidFill>
              </a:rPr>
              <a:t> and </a:t>
            </a:r>
            <a:r>
              <a:rPr lang="en-US" altLang="ko-KR" dirty="0" err="1">
                <a:solidFill>
                  <a:prstClr val="white"/>
                </a:solidFill>
              </a:rPr>
              <a:t>misnce</a:t>
            </a:r>
            <a:r>
              <a:rPr lang="en-US" altLang="ko-KR" dirty="0">
                <a:solidFill>
                  <a:prstClr val="white"/>
                </a:solidFill>
              </a:rPr>
              <a:t>, it hardly and who </a:t>
            </a:r>
            <a:r>
              <a:rPr lang="en-US" altLang="ko-KR" dirty="0" err="1">
                <a:solidFill>
                  <a:prstClr val="white"/>
                </a:solidFill>
              </a:rPr>
              <a:t>appearar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51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189" y="-81202"/>
            <a:ext cx="473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8.1.4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글자 수준의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생성 모델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6092" y="1507191"/>
            <a:ext cx="107086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--- </a:t>
            </a:r>
            <a:r>
              <a:rPr lang="ko-KR" altLang="en-US" dirty="0">
                <a:solidFill>
                  <a:prstClr val="white"/>
                </a:solidFill>
              </a:rPr>
              <a:t>시드 텍스트</a:t>
            </a:r>
            <a:r>
              <a:rPr lang="en-US" altLang="ko-KR" dirty="0">
                <a:solidFill>
                  <a:prstClr val="white"/>
                </a:solidFill>
              </a:rPr>
              <a:t>: "the slowly ascending ranks and classes, in which,</a:t>
            </a:r>
          </a:p>
          <a:p>
            <a:pPr lvl="0"/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------ </a:t>
            </a:r>
            <a:r>
              <a:rPr lang="ko-KR" altLang="en-US" dirty="0">
                <a:solidFill>
                  <a:prstClr val="white"/>
                </a:solidFill>
              </a:rPr>
              <a:t>온도</a:t>
            </a:r>
            <a:r>
              <a:rPr lang="en-US" altLang="ko-KR" dirty="0">
                <a:solidFill>
                  <a:prstClr val="white"/>
                </a:solidFill>
              </a:rPr>
              <a:t>: 1.2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the slowly ascending ranks and classes, in which,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through for </a:t>
            </a:r>
            <a:r>
              <a:rPr lang="en-US" altLang="ko-KR" dirty="0" err="1">
                <a:solidFill>
                  <a:prstClr val="white"/>
                </a:solidFill>
              </a:rPr>
              <a:t>ordariotloane</a:t>
            </a:r>
            <a:r>
              <a:rPr lang="en-US" altLang="ko-KR" dirty="0">
                <a:solidFill>
                  <a:prstClr val="white"/>
                </a:solidFill>
              </a:rPr>
              <a:t> of</a:t>
            </a:r>
          </a:p>
          <a:p>
            <a:pPr lvl="0"/>
            <a:r>
              <a:rPr lang="en-US" altLang="ko-KR" dirty="0" err="1">
                <a:solidFill>
                  <a:prstClr val="white"/>
                </a:solidFill>
              </a:rPr>
              <a:t>travellines</a:t>
            </a:r>
            <a:r>
              <a:rPr lang="en-US" altLang="ko-KR" dirty="0">
                <a:solidFill>
                  <a:prstClr val="white"/>
                </a:solidFill>
              </a:rPr>
              <a:t>" cannot </a:t>
            </a:r>
            <a:r>
              <a:rPr lang="en-US" altLang="ko-KR" dirty="0" err="1">
                <a:solidFill>
                  <a:prstClr val="white"/>
                </a:solidFill>
              </a:rPr>
              <a:t>asmotonay</a:t>
            </a:r>
            <a:r>
              <a:rPr lang="en-US" altLang="ko-KR" dirty="0">
                <a:solidFill>
                  <a:prstClr val="white"/>
                </a:solidFill>
              </a:rPr>
              <a:t> musician should fear-deed </a:t>
            </a:r>
            <a:r>
              <a:rPr lang="en-US" altLang="ko-KR" dirty="0" err="1">
                <a:solidFill>
                  <a:prstClr val="white"/>
                </a:solidFill>
              </a:rPr>
              <a:t>comantable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en-US" altLang="ko-KR" dirty="0" err="1">
                <a:solidFill>
                  <a:prstClr val="white"/>
                </a:solidFill>
              </a:rPr>
              <a:t>bakecre</a:t>
            </a:r>
            <a:r>
              <a:rPr lang="en-US" altLang="ko-KR" dirty="0">
                <a:solidFill>
                  <a:prstClr val="white"/>
                </a:solidFill>
              </a:rPr>
              <a:t>. </a:t>
            </a:r>
          </a:p>
          <a:p>
            <a:pPr lvl="0"/>
            <a:r>
              <a:rPr lang="en-US" altLang="ko-KR" dirty="0" err="1">
                <a:solidFill>
                  <a:prstClr val="white"/>
                </a:solidFill>
              </a:rPr>
              <a:t>yo</a:t>
            </a:r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is-</a:t>
            </a:r>
            <a:r>
              <a:rPr lang="en-US" altLang="ko-KR" dirty="0" err="1">
                <a:solidFill>
                  <a:prstClr val="white"/>
                </a:solidFill>
              </a:rPr>
              <a:t>setiintedpcies</a:t>
            </a:r>
            <a:r>
              <a:rPr lang="en-US" altLang="ko-KR" dirty="0">
                <a:solidFill>
                  <a:prstClr val="white"/>
                </a:solidFill>
              </a:rPr>
              <a:t>, the science, </a:t>
            </a:r>
            <a:r>
              <a:rPr lang="en-US" altLang="ko-KR" dirty="0" err="1">
                <a:solidFill>
                  <a:prstClr val="white"/>
                </a:solidFill>
              </a:rPr>
              <a:t>hardin</a:t>
            </a:r>
            <a:r>
              <a:rPr lang="en-US" altLang="ko-KR" dirty="0">
                <a:solidFill>
                  <a:prstClr val="white"/>
                </a:solidFill>
              </a:rPr>
              <a:t> when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in the knowledge hitherto </a:t>
            </a:r>
            <a:r>
              <a:rPr lang="en-US" altLang="ko-KR" dirty="0" err="1">
                <a:solidFill>
                  <a:prstClr val="white"/>
                </a:solidFill>
              </a:rPr>
              <a:t>easure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en-US" altLang="ko-KR" dirty="0" err="1">
                <a:solidFill>
                  <a:prstClr val="white"/>
                </a:solidFill>
              </a:rPr>
              <a:t>elsuty</a:t>
            </a:r>
            <a:r>
              <a:rPr lang="en-US" altLang="ko-KR" dirty="0">
                <a:solidFill>
                  <a:prstClr val="white"/>
                </a:solidFill>
              </a:rPr>
              <a:t> talkers--</a:t>
            </a:r>
            <a:r>
              <a:rPr lang="en-US" altLang="ko-KR" dirty="0" err="1">
                <a:solidFill>
                  <a:prstClr val="white"/>
                </a:solidFill>
              </a:rPr>
              <a:t>reby</a:t>
            </a:r>
            <a:r>
              <a:rPr lang="en-US" altLang="ko-KR" dirty="0">
                <a:solidFill>
                  <a:prstClr val="white"/>
                </a:solidFill>
              </a:rPr>
              <a:t> to u </a:t>
            </a:r>
            <a:r>
              <a:rPr lang="en-US" altLang="ko-KR" dirty="0" err="1">
                <a:solidFill>
                  <a:prstClr val="white"/>
                </a:solidFill>
              </a:rPr>
              <a:t>cro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en-US" altLang="ko-KR" dirty="0" err="1">
                <a:solidFill>
                  <a:prstClr val="white"/>
                </a:solidFill>
              </a:rPr>
              <a:t>ote</a:t>
            </a:r>
            <a:r>
              <a:rPr lang="en-US" altLang="ko-KR" dirty="0">
                <a:solidFill>
                  <a:prstClr val="white"/>
                </a:solidFill>
              </a:rPr>
              <a:t> more </a:t>
            </a:r>
            <a:r>
              <a:rPr lang="en-US" altLang="ko-KR" dirty="0" err="1">
                <a:solidFill>
                  <a:prstClr val="white"/>
                </a:solidFill>
              </a:rPr>
              <a:t>tode</a:t>
            </a:r>
            <a:r>
              <a:rPr lang="en-US" altLang="ko-KR" dirty="0">
                <a:solidFill>
                  <a:prstClr val="white"/>
                </a:solidFill>
              </a:rPr>
              <a:t> over good when </a:t>
            </a:r>
            <a:r>
              <a:rPr lang="en-US" altLang="ko-KR" dirty="0" err="1">
                <a:solidFill>
                  <a:prstClr val="white"/>
                </a:solidFill>
              </a:rPr>
              <a:t>oneay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  <a:p>
            <a:pPr lvl="0"/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137. so </a:t>
            </a:r>
            <a:r>
              <a:rPr lang="en-US" altLang="ko-KR" dirty="0" err="1">
                <a:solidFill>
                  <a:prstClr val="white"/>
                </a:solidFill>
              </a:rPr>
              <a:t>ruan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en-US" altLang="ko-KR" dirty="0" err="1">
                <a:solidFill>
                  <a:prstClr val="white"/>
                </a:solidFill>
              </a:rPr>
              <a:t>soritation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en-US" altLang="ko-KR" dirty="0" err="1">
                <a:solidFill>
                  <a:prstClr val="white"/>
                </a:solidFill>
              </a:rPr>
              <a:t>cauculles</a:t>
            </a:r>
            <a:r>
              <a:rPr lang="en-US" altLang="ko-KR" dirty="0">
                <a:solidFill>
                  <a:prstClr val="white"/>
                </a:solidFill>
              </a:rPr>
              <a:t>. hence lab-at which the</a:t>
            </a:r>
          </a:p>
          <a:p>
            <a:pPr lvl="0"/>
            <a:r>
              <a:rPr lang="en-US" altLang="ko-KR" dirty="0" err="1">
                <a:solidFill>
                  <a:prstClr val="white"/>
                </a:solidFill>
              </a:rPr>
              <a:t>armetors</a:t>
            </a:r>
            <a:r>
              <a:rPr lang="en-US" altLang="ko-KR" dirty="0">
                <a:solidFill>
                  <a:prstClr val="white"/>
                </a:solidFill>
              </a:rPr>
              <a:t> has the </a:t>
            </a:r>
            <a:r>
              <a:rPr lang="en-US" altLang="ko-KR" dirty="0" err="1">
                <a:solidFill>
                  <a:prstClr val="white"/>
                </a:solidFill>
              </a:rPr>
              <a:t>ravoled</a:t>
            </a:r>
            <a:r>
              <a:rPr lang="en-US" altLang="ko-KR" dirty="0">
                <a:solidFill>
                  <a:prstClr val="white"/>
                </a:solidFill>
              </a:rPr>
              <a:t>-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up </a:t>
            </a:r>
            <a:r>
              <a:rPr lang="en-US" altLang="ko-KR" dirty="0" err="1">
                <a:solidFill>
                  <a:prstClr val="white"/>
                </a:solidFill>
              </a:rPr>
              <a:t>un;cle</a:t>
            </a:r>
            <a:r>
              <a:rPr lang="en-US" altLang="ko-KR" dirty="0">
                <a:solidFill>
                  <a:prstClr val="white"/>
                </a:solidFill>
              </a:rPr>
              <a:t> term thing, </a:t>
            </a:r>
            <a:r>
              <a:rPr lang="en-US" altLang="ko-KR" dirty="0" err="1">
                <a:solidFill>
                  <a:prstClr val="white"/>
                </a:solidFill>
              </a:rPr>
              <a:t>morappering</a:t>
            </a:r>
            <a:r>
              <a:rPr lang="en-US" altLang="ko-KR" dirty="0">
                <a:solidFill>
                  <a:prstClr val="white"/>
                </a:solidFill>
              </a:rPr>
              <a:t> of a </a:t>
            </a:r>
            <a:r>
              <a:rPr lang="en-US" altLang="ko-KR" dirty="0" err="1">
                <a:solidFill>
                  <a:prstClr val="white"/>
                </a:solidFill>
              </a:rPr>
              <a:t>poten</a:t>
            </a:r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en-US" altLang="ko-KR" dirty="0" err="1">
                <a:solidFill>
                  <a:prstClr val="white"/>
                </a:solidFill>
              </a:rPr>
              <a:t>fastioning</a:t>
            </a:r>
            <a:r>
              <a:rPr lang="en-US" altLang="ko-KR" dirty="0">
                <a:solidFill>
                  <a:prstClr val="white"/>
                </a:solidFill>
              </a:rPr>
              <a:t> short and</a:t>
            </a:r>
          </a:p>
          <a:p>
            <a:pPr lvl="0"/>
            <a:r>
              <a:rPr lang="en-US" altLang="ko-KR" dirty="0" err="1">
                <a:solidFill>
                  <a:prstClr val="white"/>
                </a:solidFill>
              </a:rPr>
              <a:t>quilita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95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189" y="-81202"/>
            <a:ext cx="4733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8.1.4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글자 수준의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LSTM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텍스트 생성 모델 구현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6092" y="1507191"/>
            <a:ext cx="107086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---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시드 텍스트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"the slowly ascending ranks and classes, in which,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------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온도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1.2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the slowly ascending ranks and classes, in which,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through for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ordariotloane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of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travellines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 cannot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asmotonay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musician should fear-deed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comantable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bakecre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yo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setiintedpcies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the science,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hardin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when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 the knowledge hitherto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easure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elsuty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talkers--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reby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to u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cro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ote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more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tode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over good when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oneay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137. so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ruan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soritation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cauculles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hence lab-at which the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armetors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has the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ravoled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up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un;cle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term thing,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morappering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of a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poten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fastioning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short and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quilita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049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2789" y="151042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8.1.5 </a:t>
            </a:r>
            <a:r>
              <a:rPr kumimoji="0" lang="ko-KR" alt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정리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5920" y="1798320"/>
            <a:ext cx="9286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낮은 온도는 아주 반복적이고 예상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국부적 구조는 거의 동일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높은 온도는 흥미롭고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 놀랍고 창의적 또한 새로운 단어도 창조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국부적 구조 무너짐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 학습된 구조와 </a:t>
            </a:r>
            <a:r>
              <a:rPr lang="ko-KR" altLang="en-US" dirty="0" err="1">
                <a:solidFill>
                  <a:schemeClr val="bg1"/>
                </a:solidFill>
              </a:rPr>
              <a:t>무작위성</a:t>
            </a:r>
            <a:r>
              <a:rPr lang="ko-KR" altLang="en-US" dirty="0">
                <a:solidFill>
                  <a:schemeClr val="bg1"/>
                </a:solidFill>
              </a:rPr>
              <a:t> 사이에 균형 </a:t>
            </a:r>
            <a:r>
              <a:rPr lang="ko-KR" altLang="en-US" dirty="0" err="1">
                <a:solidFill>
                  <a:schemeClr val="bg1"/>
                </a:solidFill>
              </a:rPr>
              <a:t>잘맞추기가</a:t>
            </a:r>
            <a:r>
              <a:rPr lang="ko-KR" altLang="en-US" dirty="0">
                <a:solidFill>
                  <a:schemeClr val="bg1"/>
                </a:solidFill>
              </a:rPr>
              <a:t> 필요함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다음 토큰을 </a:t>
            </a:r>
            <a:r>
              <a:rPr lang="ko-KR" altLang="en-US" dirty="0" err="1">
                <a:solidFill>
                  <a:schemeClr val="bg1"/>
                </a:solidFill>
              </a:rPr>
              <a:t>샘플링할</a:t>
            </a:r>
            <a:r>
              <a:rPr lang="ko-KR" altLang="en-US" dirty="0">
                <a:solidFill>
                  <a:schemeClr val="bg1"/>
                </a:solidFill>
              </a:rPr>
              <a:t> 때 모델이 만든 출력에 집중하는 것과 </a:t>
            </a:r>
            <a:r>
              <a:rPr lang="ko-KR" altLang="en-US" dirty="0" err="1">
                <a:solidFill>
                  <a:schemeClr val="bg1"/>
                </a:solidFill>
              </a:rPr>
              <a:t>무작위성을</a:t>
            </a:r>
            <a:r>
              <a:rPr lang="ko-KR" altLang="en-US" dirty="0">
                <a:solidFill>
                  <a:schemeClr val="bg1"/>
                </a:solidFill>
              </a:rPr>
              <a:t> 주입하는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dirty="0">
                <a:solidFill>
                  <a:schemeClr val="bg1"/>
                </a:solidFill>
              </a:rPr>
              <a:t>것 사이에 균형을 맞추어야 함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이를 위해 </a:t>
            </a:r>
            <a:r>
              <a:rPr lang="ko-KR" altLang="en-US" dirty="0" err="1">
                <a:solidFill>
                  <a:schemeClr val="bg1"/>
                </a:solidFill>
              </a:rPr>
              <a:t>소프트맥스</a:t>
            </a:r>
            <a:r>
              <a:rPr lang="ko-KR" altLang="en-US" dirty="0">
                <a:solidFill>
                  <a:schemeClr val="bg1"/>
                </a:solidFill>
              </a:rPr>
              <a:t> 온도 개념을 사용해야 함</a:t>
            </a:r>
            <a:r>
              <a:rPr lang="en-US" altLang="ko-KR" dirty="0">
                <a:solidFill>
                  <a:schemeClr val="bg1"/>
                </a:solidFill>
              </a:rPr>
              <a:t>! </a:t>
            </a:r>
            <a:r>
              <a:rPr lang="ko-KR" altLang="en-US" dirty="0">
                <a:solidFill>
                  <a:schemeClr val="bg1"/>
                </a:solidFill>
              </a:rPr>
              <a:t>항상 다양한 온도에서 적절한 값 찾기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85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96012" y="2134782"/>
            <a:ext cx="605550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lang="en-US" altLang="ko-KR" sz="4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.2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딥드림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55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5829" y="151042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</a:t>
            </a:r>
            <a:r>
              <a:rPr lang="en-US" altLang="ko-KR" sz="32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 </a:t>
            </a:r>
            <a:r>
              <a:rPr lang="ko-KR" altLang="en-US" sz="3200" b="1" i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딥드림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8" name="Picture 2" descr="https://image.chosun.com/sitedata/image/201705/04/2017050400746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577824"/>
            <a:ext cx="5280025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1440" y="1577824"/>
            <a:ext cx="5069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딥드림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특정 필터가 아닌 </a:t>
            </a:r>
            <a:r>
              <a:rPr lang="ko-KR" altLang="en-US" b="1" dirty="0" err="1">
                <a:solidFill>
                  <a:schemeClr val="bg1"/>
                </a:solidFill>
              </a:rPr>
              <a:t>전체층의</a:t>
            </a:r>
            <a:r>
              <a:rPr lang="ko-KR" altLang="en-US" b="1" dirty="0">
                <a:solidFill>
                  <a:schemeClr val="bg1"/>
                </a:solidFill>
              </a:rPr>
              <a:t> 활성화를 최대화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bg1"/>
                </a:solidFill>
              </a:rPr>
              <a:t>이미 가지고 있는 이미지 그대로 사용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    (</a:t>
            </a:r>
            <a:r>
              <a:rPr lang="ko-KR" altLang="en-US" b="1" dirty="0">
                <a:solidFill>
                  <a:schemeClr val="bg1"/>
                </a:solidFill>
              </a:rPr>
              <a:t>기존 시각 패턴 바탕 이미지 요소들 왜곡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입력 이미지 시각 품질 향상을 위해 여러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    </a:t>
            </a:r>
            <a:r>
              <a:rPr lang="ko-KR" altLang="en-US" b="1" dirty="0">
                <a:solidFill>
                  <a:schemeClr val="bg1"/>
                </a:solidFill>
              </a:rPr>
              <a:t>다른 스케일로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옥타브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r>
              <a:rPr lang="ko-KR" altLang="en-US" b="1" dirty="0">
                <a:solidFill>
                  <a:schemeClr val="bg1"/>
                </a:solidFill>
              </a:rPr>
              <a:t>로 처리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0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5829" y="151042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8.2 </a:t>
            </a:r>
            <a:r>
              <a:rPr kumimoji="0" lang="ko-KR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딥드림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5212" y="1254805"/>
            <a:ext cx="955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ImageNet</a:t>
            </a:r>
            <a:r>
              <a:rPr lang="ko-KR" altLang="en-US" dirty="0">
                <a:solidFill>
                  <a:schemeClr val="bg1"/>
                </a:solidFill>
              </a:rPr>
              <a:t>에서 훈련한 </a:t>
            </a:r>
            <a:r>
              <a:rPr lang="ko-KR" altLang="en-US" dirty="0" err="1">
                <a:solidFill>
                  <a:schemeClr val="bg1"/>
                </a:solidFill>
              </a:rPr>
              <a:t>컨브넷</a:t>
            </a:r>
            <a:r>
              <a:rPr lang="ko-KR" altLang="en-US" dirty="0">
                <a:solidFill>
                  <a:schemeClr val="bg1"/>
                </a:solidFill>
              </a:rPr>
              <a:t> 중</a:t>
            </a:r>
            <a:r>
              <a:rPr lang="en-US" altLang="ko-KR" dirty="0">
                <a:solidFill>
                  <a:schemeClr val="bg1"/>
                </a:solidFill>
              </a:rPr>
              <a:t>(VGG16, VGG19, </a:t>
            </a:r>
            <a:r>
              <a:rPr lang="en-US" altLang="ko-KR" dirty="0" err="1">
                <a:solidFill>
                  <a:schemeClr val="bg1"/>
                </a:solidFill>
              </a:rPr>
              <a:t>Xception</a:t>
            </a:r>
            <a:r>
              <a:rPr lang="en-US" altLang="ko-KR" dirty="0">
                <a:solidFill>
                  <a:schemeClr val="bg1"/>
                </a:solidFill>
              </a:rPr>
              <a:t>, ResNet50 </a:t>
            </a:r>
            <a:r>
              <a:rPr lang="ko-KR" altLang="en-US" dirty="0">
                <a:solidFill>
                  <a:schemeClr val="bg1"/>
                </a:solidFill>
              </a:rPr>
              <a:t>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어느 것을 사용해도 </a:t>
            </a:r>
            <a:r>
              <a:rPr lang="ko-KR" altLang="en-US" dirty="0" err="1">
                <a:solidFill>
                  <a:schemeClr val="bg1"/>
                </a:solidFill>
              </a:rPr>
              <a:t>딥드림을</a:t>
            </a:r>
            <a:r>
              <a:rPr lang="ko-KR" altLang="en-US" dirty="0">
                <a:solidFill>
                  <a:schemeClr val="bg1"/>
                </a:solidFill>
              </a:rPr>
              <a:t> 구현할 수 있습니다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당연히 어떤 </a:t>
            </a:r>
            <a:r>
              <a:rPr lang="ko-KR" altLang="en-US" dirty="0" err="1">
                <a:solidFill>
                  <a:schemeClr val="bg1"/>
                </a:solidFill>
              </a:rPr>
              <a:t>컨브넷을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선택했느냐에</a:t>
            </a:r>
            <a:r>
              <a:rPr lang="ko-KR" altLang="en-US" dirty="0">
                <a:solidFill>
                  <a:schemeClr val="bg1"/>
                </a:solidFill>
              </a:rPr>
              <a:t> 따라 시각화에 영향을 미칩니다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err="1">
                <a:solidFill>
                  <a:schemeClr val="bg1"/>
                </a:solidFill>
              </a:rPr>
              <a:t>인셉션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V3 </a:t>
            </a:r>
            <a:r>
              <a:rPr lang="ko-KR" altLang="en-US" dirty="0">
                <a:solidFill>
                  <a:schemeClr val="bg1"/>
                </a:solidFill>
              </a:rPr>
              <a:t>모델을 사용하겠습니다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45" y="2913977"/>
            <a:ext cx="8439150" cy="205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2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5829" y="151042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8.2 </a:t>
            </a:r>
            <a:r>
              <a:rPr kumimoji="0" lang="ko-KR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딥드림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68" y="1090273"/>
            <a:ext cx="6019072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43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5829" y="151042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8.2 </a:t>
            </a:r>
            <a:r>
              <a:rPr kumimoji="0" lang="ko-KR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딥드림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107" y="2106780"/>
            <a:ext cx="8640179" cy="30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0AD2E5-6E42-4BC6-AC36-BDD17A181ADE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7.1.2 </a:t>
            </a:r>
            <a:r>
              <a:rPr lang="ko-KR" altLang="en-US" sz="2700" b="1" i="1" dirty="0">
                <a:solidFill>
                  <a:prstClr val="white"/>
                </a:solidFill>
              </a:rPr>
              <a:t>다중 입력 모델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BDAE32-39EA-4DCD-B934-6014E896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87" y="1009747"/>
            <a:ext cx="6837625" cy="514091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6374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5829" y="151042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8.2 </a:t>
            </a:r>
            <a:r>
              <a:rPr kumimoji="0" lang="ko-KR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딥드림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87" y="1573212"/>
            <a:ext cx="7239953" cy="39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43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5829" y="151042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8.2 </a:t>
            </a:r>
            <a:r>
              <a:rPr kumimoji="0" lang="ko-KR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딥드림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452" y="1760941"/>
            <a:ext cx="6023188" cy="23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3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5829" y="151042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8.2 </a:t>
            </a:r>
            <a:r>
              <a:rPr kumimoji="0" lang="ko-KR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딥드림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18" y="1727199"/>
            <a:ext cx="7889522" cy="35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3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3429" y="-109961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8.2 </a:t>
            </a:r>
            <a:r>
              <a:rPr kumimoji="0" lang="ko-KR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딥드림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84" y="732799"/>
            <a:ext cx="5265267" cy="55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8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3429" y="-109961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8.2 </a:t>
            </a:r>
            <a:r>
              <a:rPr kumimoji="0" lang="ko-KR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딥드림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6" y="703831"/>
            <a:ext cx="6512540" cy="557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3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3429" y="-109961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8.2 </a:t>
            </a:r>
            <a:r>
              <a:rPr kumimoji="0" lang="ko-KR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딥드림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40" y="1593850"/>
            <a:ext cx="6110230" cy="31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9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3429" y="-109961"/>
            <a:ext cx="473385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8.2 </a:t>
            </a:r>
            <a:r>
              <a:rPr kumimoji="0" lang="ko-KR" altLang="en-US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딥드림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02" y="1905045"/>
            <a:ext cx="5204778" cy="21298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40" y="1041445"/>
            <a:ext cx="27432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7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95888" y="2367810"/>
            <a:ext cx="605550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8.3 </a:t>
            </a:r>
            <a:r>
              <a:rPr lang="ko-KR" altLang="en-US" sz="2800" b="1" dirty="0" err="1">
                <a:solidFill>
                  <a:prstClr val="white"/>
                </a:solidFill>
              </a:rPr>
              <a:t>뉴럴</a:t>
            </a:r>
            <a:r>
              <a:rPr lang="ko-KR" altLang="en-US" sz="2800" b="1" dirty="0">
                <a:solidFill>
                  <a:prstClr val="white"/>
                </a:solidFill>
              </a:rPr>
              <a:t> 스타일 트랜스퍼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138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78521" y="174563"/>
            <a:ext cx="601792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i="1" dirty="0">
                <a:solidFill>
                  <a:prstClr val="white"/>
                </a:solidFill>
              </a:rPr>
              <a:t>8.3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뉴럴</a:t>
            </a:r>
            <a:r>
              <a:rPr lang="ko-KR" altLang="en-US" sz="2400" b="1" i="1" dirty="0">
                <a:solidFill>
                  <a:prstClr val="white"/>
                </a:solidFill>
              </a:rPr>
              <a:t> 스타일 트랜스퍼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39294" y="1174335"/>
            <a:ext cx="1010060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bg1"/>
                </a:solidFill>
              </a:rPr>
              <a:t>딥러닝을</a:t>
            </a:r>
            <a:r>
              <a:rPr lang="ko-KR" altLang="en-US" sz="1500" dirty="0">
                <a:solidFill>
                  <a:schemeClr val="bg1"/>
                </a:solidFill>
              </a:rPr>
              <a:t> 사용하여 이미지를 변경하는 또 다른 주요 분야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타깃 이미지의 콘텐츠를 보존하면서 참조 이미지의 스타일을 타깃 이미지에 적용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스타일은 질감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색깔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이미지에 있는 다양한 크기의 시각 요소를 의미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콘텐츠는 이미지에 있는 고수준의 대형 구조를 뜻함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스타일 트랜스퍼 구현은 목표를 표현한 손실 함수를 정의하고 이 손실을 최소화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참조 이미지의 스타일을 적용하면서 원본 이미지의 콘텐츠를 보존하는 것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/>
                </a:solidFill>
              </a:rPr>
              <a:t>loss=distance(style(</a:t>
            </a:r>
            <a:r>
              <a:rPr lang="en-US" altLang="ko-KR" sz="1500" dirty="0" err="1">
                <a:solidFill>
                  <a:schemeClr val="bg1"/>
                </a:solidFill>
              </a:rPr>
              <a:t>reference_image</a:t>
            </a:r>
            <a:r>
              <a:rPr lang="en-US" altLang="ko-KR" sz="1500" dirty="0">
                <a:solidFill>
                  <a:schemeClr val="bg1"/>
                </a:solidFill>
              </a:rPr>
              <a:t>)-style(</a:t>
            </a:r>
            <a:r>
              <a:rPr lang="en-US" altLang="ko-KR" sz="1500" dirty="0" err="1">
                <a:solidFill>
                  <a:schemeClr val="bg1"/>
                </a:solidFill>
              </a:rPr>
              <a:t>generated_image</a:t>
            </a:r>
            <a:r>
              <a:rPr lang="en-US" altLang="ko-KR" sz="1500" dirty="0">
                <a:solidFill>
                  <a:schemeClr val="bg1"/>
                </a:solidFill>
              </a:rPr>
              <a:t>))+distance(content(</a:t>
            </a:r>
            <a:r>
              <a:rPr lang="en-US" altLang="ko-KR" sz="1500" dirty="0" err="1">
                <a:solidFill>
                  <a:schemeClr val="bg1"/>
                </a:solidFill>
              </a:rPr>
              <a:t>original_image</a:t>
            </a:r>
            <a:r>
              <a:rPr lang="en-US" altLang="ko-KR" sz="1500" dirty="0">
                <a:solidFill>
                  <a:schemeClr val="bg1"/>
                </a:solidFill>
              </a:rPr>
              <a:t>)-content(</a:t>
            </a:r>
            <a:r>
              <a:rPr lang="en-US" altLang="ko-KR" sz="1500" dirty="0" err="1">
                <a:solidFill>
                  <a:schemeClr val="bg1"/>
                </a:solidFill>
              </a:rPr>
              <a:t>generated_image</a:t>
            </a:r>
            <a:r>
              <a:rPr lang="en-US" altLang="ko-KR" sz="1500" dirty="0">
                <a:solidFill>
                  <a:schemeClr val="bg1"/>
                </a:solidFill>
              </a:rPr>
              <a:t>))</a:t>
            </a: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E2E44C-A0E2-4F63-8FF0-44A34211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297" y="2070185"/>
            <a:ext cx="4444738" cy="10668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931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8.3.1 </a:t>
            </a:r>
            <a:r>
              <a:rPr lang="ko-KR" altLang="en-US" sz="2800" b="1" i="1" dirty="0">
                <a:solidFill>
                  <a:prstClr val="white"/>
                </a:solidFill>
              </a:rPr>
              <a:t>콘텐츠 손실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294" y="1174335"/>
            <a:ext cx="101006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네트워크에 있는 하위 층의 활성화는 이미지에 관한 국부적인 정보를 담고 있음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상위 층의 활성화일수록 전역적이고 추상적인 정보를 담고 있음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</a:rPr>
              <a:t> 층의 활성화는 이미지를 다른 크기의 콘텐츠로 분해하는 것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타깃 이미지와 생성된 이미지를 사전 훈련된 </a:t>
            </a:r>
            <a:r>
              <a:rPr lang="ko-KR" altLang="en-US" sz="2000" dirty="0" err="1">
                <a:solidFill>
                  <a:schemeClr val="bg1"/>
                </a:solidFill>
              </a:rPr>
              <a:t>컨브넷에</a:t>
            </a:r>
            <a:r>
              <a:rPr lang="ko-KR" altLang="en-US" sz="2000" dirty="0">
                <a:solidFill>
                  <a:schemeClr val="bg1"/>
                </a:solidFill>
              </a:rPr>
              <a:t> 주입하여 상위 층의 활성화를 계산 </a:t>
            </a: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이 두 값 사이의 </a:t>
            </a:r>
            <a:r>
              <a:rPr lang="en-US" altLang="ko-KR" sz="2000" dirty="0">
                <a:solidFill>
                  <a:schemeClr val="bg1"/>
                </a:solidFill>
              </a:rPr>
              <a:t>L2 </a:t>
            </a:r>
            <a:r>
              <a:rPr lang="ko-KR" altLang="en-US" sz="2000" dirty="0">
                <a:solidFill>
                  <a:schemeClr val="bg1"/>
                </a:solidFill>
              </a:rPr>
              <a:t>노름이 콘텐츠 손실로 사용하기 좋음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3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2BE71F-9ABD-41B4-A3A7-3D947F2D0933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7.1.2 </a:t>
            </a:r>
            <a:r>
              <a:rPr lang="ko-KR" altLang="en-US" sz="2700" b="1" i="1" dirty="0">
                <a:solidFill>
                  <a:prstClr val="white"/>
                </a:solidFill>
              </a:rPr>
              <a:t>다중 입력 모델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A2BB55-B638-4DBA-95DF-E99ABCB80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12" y="2031378"/>
            <a:ext cx="8813575" cy="294597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3170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8.3.2 </a:t>
            </a:r>
            <a:r>
              <a:rPr lang="ko-KR" altLang="en-US" sz="2800" b="1" i="1" dirty="0">
                <a:solidFill>
                  <a:prstClr val="white"/>
                </a:solidFill>
              </a:rPr>
              <a:t>스타일 손실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294" y="1174335"/>
            <a:ext cx="101006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스타일 손실은 </a:t>
            </a:r>
            <a:r>
              <a:rPr lang="ko-KR" altLang="en-US" sz="2000" dirty="0" err="1">
                <a:solidFill>
                  <a:schemeClr val="bg1"/>
                </a:solidFill>
              </a:rPr>
              <a:t>컨브넷의</a:t>
            </a:r>
            <a:r>
              <a:rPr lang="ko-KR" altLang="en-US" sz="2000" dirty="0">
                <a:solidFill>
                  <a:schemeClr val="bg1"/>
                </a:solidFill>
              </a:rPr>
              <a:t> 여러 층을 사용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하나의 스타일이 아니라 참조 이미지에서 </a:t>
            </a:r>
            <a:r>
              <a:rPr lang="ko-KR" altLang="en-US" sz="2000" dirty="0" err="1">
                <a:solidFill>
                  <a:schemeClr val="bg1"/>
                </a:solidFill>
              </a:rPr>
              <a:t>컨브넷이</a:t>
            </a:r>
            <a:r>
              <a:rPr lang="ko-KR" altLang="en-US" sz="2000" dirty="0">
                <a:solidFill>
                  <a:schemeClr val="bg1"/>
                </a:solidFill>
              </a:rPr>
              <a:t> 추출한 모든 크기의 스타일을 잡아야 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활성화 출력의 </a:t>
            </a:r>
            <a:r>
              <a:rPr lang="ko-KR" altLang="en-US" sz="2000" dirty="0" err="1">
                <a:solidFill>
                  <a:schemeClr val="bg1"/>
                </a:solidFill>
              </a:rPr>
              <a:t>그람행렬을</a:t>
            </a:r>
            <a:r>
              <a:rPr lang="ko-KR" altLang="en-US" sz="2000" dirty="0">
                <a:solidFill>
                  <a:schemeClr val="bg1"/>
                </a:solidFill>
              </a:rPr>
              <a:t> 스타일 손실로 사용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그람</a:t>
            </a:r>
            <a:r>
              <a:rPr lang="ko-KR" altLang="en-US" sz="2000" dirty="0">
                <a:solidFill>
                  <a:schemeClr val="bg1"/>
                </a:solidFill>
              </a:rPr>
              <a:t> 행렬은 층의 특성 </a:t>
            </a:r>
            <a:r>
              <a:rPr lang="ko-KR" altLang="en-US" sz="2000" dirty="0" err="1">
                <a:solidFill>
                  <a:schemeClr val="bg1"/>
                </a:solidFill>
              </a:rPr>
              <a:t>맵들의</a:t>
            </a:r>
            <a:r>
              <a:rPr lang="ko-KR" altLang="en-US" sz="2000" dirty="0">
                <a:solidFill>
                  <a:schemeClr val="bg1"/>
                </a:solidFill>
              </a:rPr>
              <a:t> 내적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내적 </a:t>
            </a: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층의 특성 사이에 있는 상관관계를 표현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스타일 참조 이미지와 생성된 이미지로 층의 활성화를 계산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스타일 손실은 그 안에 내재된 상관관계를 비슷하게 보존하는 것이 목적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29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8.3.2 </a:t>
            </a:r>
            <a:r>
              <a:rPr lang="ko-KR" altLang="en-US" sz="2800" b="1" i="1" dirty="0">
                <a:solidFill>
                  <a:prstClr val="white"/>
                </a:solidFill>
              </a:rPr>
              <a:t>스타일 손실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506" y="4132688"/>
            <a:ext cx="101006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콘텐츠를 보존하기 위해 타깃 콘텐츠 이미지와 생성된 이미지 사이에서 상위 층의 활성화를 비슷하게 유지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스타일을 보존하기 위해 </a:t>
            </a:r>
            <a:r>
              <a:rPr lang="ko-KR" altLang="en-US" sz="2000" dirty="0" err="1">
                <a:solidFill>
                  <a:schemeClr val="bg1"/>
                </a:solidFill>
              </a:rPr>
              <a:t>저수준</a:t>
            </a:r>
            <a:r>
              <a:rPr lang="ko-KR" altLang="en-US" sz="2000" dirty="0">
                <a:solidFill>
                  <a:schemeClr val="bg1"/>
                </a:solidFill>
              </a:rPr>
              <a:t> 층과 고수준 층에서 활성화 안에 상관관계를 비슷하게 유지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CC37BC-CB0D-48F5-9DA7-FB392D0B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26" y="1150796"/>
            <a:ext cx="5718975" cy="28263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125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291817"/>
            <a:ext cx="53607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8.3.3 </a:t>
            </a:r>
            <a:r>
              <a:rPr lang="ko-KR" altLang="en-US" b="1" i="1" dirty="0" err="1">
                <a:solidFill>
                  <a:prstClr val="white"/>
                </a:solidFill>
              </a:rPr>
              <a:t>케라스에서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err="1">
                <a:solidFill>
                  <a:prstClr val="white"/>
                </a:solidFill>
              </a:rPr>
              <a:t>뉴럴</a:t>
            </a:r>
            <a:r>
              <a:rPr lang="ko-KR" altLang="en-US" b="1" i="1" dirty="0">
                <a:solidFill>
                  <a:prstClr val="white"/>
                </a:solidFill>
              </a:rPr>
              <a:t> 스타일 트랜스퍼 구현하기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294" y="973255"/>
            <a:ext cx="10100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스타일 참조 이미지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타깃 이미지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생성된 이미지를 위해 </a:t>
            </a:r>
            <a:r>
              <a:rPr lang="en-US" altLang="ko-KR" dirty="0">
                <a:solidFill>
                  <a:schemeClr val="bg1"/>
                </a:solidFill>
              </a:rPr>
              <a:t>VGG19</a:t>
            </a:r>
            <a:r>
              <a:rPr lang="ko-KR" altLang="en-US" dirty="0">
                <a:solidFill>
                  <a:schemeClr val="bg1"/>
                </a:solidFill>
              </a:rPr>
              <a:t>의 활성화를 동시에 계산하는 네트워크를 설정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세 이미지에서 계산한 층 활성화를 사용하여 앞서 설명한 손실 함수를 정의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이 손실을 최소화하여 스타일 </a:t>
            </a:r>
            <a:r>
              <a:rPr lang="ko-KR" altLang="en-US" dirty="0" err="1">
                <a:solidFill>
                  <a:schemeClr val="bg1"/>
                </a:solidFill>
              </a:rPr>
              <a:t>트랜스퍼를</a:t>
            </a:r>
            <a:r>
              <a:rPr lang="ko-KR" altLang="en-US" dirty="0">
                <a:solidFill>
                  <a:schemeClr val="bg1"/>
                </a:solidFill>
              </a:rPr>
              <a:t> 구현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손실 함수를 최소화할 경사 </a:t>
            </a:r>
            <a:r>
              <a:rPr lang="ko-KR" altLang="en-US" dirty="0" err="1">
                <a:solidFill>
                  <a:schemeClr val="bg1"/>
                </a:solidFill>
              </a:rPr>
              <a:t>하강법</a:t>
            </a:r>
            <a:r>
              <a:rPr lang="ko-KR" altLang="en-US" dirty="0">
                <a:solidFill>
                  <a:schemeClr val="bg1"/>
                </a:solidFill>
              </a:rPr>
              <a:t> 과정을 설정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084BA8-7B1F-4CCF-BC1A-6EFA9F8E1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743" y="3616874"/>
            <a:ext cx="7059010" cy="2581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A7FB9-6C97-4991-826A-54037313BC9F}"/>
              </a:ext>
            </a:extLst>
          </p:cNvPr>
          <p:cNvSpPr txBox="1"/>
          <p:nvPr/>
        </p:nvSpPr>
        <p:spPr>
          <a:xfrm>
            <a:off x="3152189" y="3231726"/>
            <a:ext cx="623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스타일 참조 이미지와 타깃 이미지의 경로 정의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873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291817"/>
            <a:ext cx="53607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8.3.3 </a:t>
            </a:r>
            <a:r>
              <a:rPr lang="ko-KR" altLang="en-US" b="1" i="1" dirty="0" err="1">
                <a:solidFill>
                  <a:prstClr val="white"/>
                </a:solidFill>
              </a:rPr>
              <a:t>케라스에서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err="1">
                <a:solidFill>
                  <a:prstClr val="white"/>
                </a:solidFill>
              </a:rPr>
              <a:t>뉴럴</a:t>
            </a:r>
            <a:r>
              <a:rPr lang="ko-KR" altLang="en-US" b="1" i="1" dirty="0">
                <a:solidFill>
                  <a:prstClr val="white"/>
                </a:solidFill>
              </a:rPr>
              <a:t> 스타일 트랜스퍼 구현하기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7FB9-6C97-4991-826A-54037313BC9F}"/>
              </a:ext>
            </a:extLst>
          </p:cNvPr>
          <p:cNvSpPr txBox="1"/>
          <p:nvPr/>
        </p:nvSpPr>
        <p:spPr>
          <a:xfrm>
            <a:off x="955836" y="987087"/>
            <a:ext cx="650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이미지의 로드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사후처리를 위한 유틸리티 함수 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68A8A3-C076-4009-B41E-7003D08EE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27" y="1423707"/>
            <a:ext cx="6897063" cy="4010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8421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291817"/>
            <a:ext cx="53607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8.3.3 </a:t>
            </a:r>
            <a:r>
              <a:rPr lang="ko-KR" altLang="en-US" b="1" i="1" dirty="0" err="1">
                <a:solidFill>
                  <a:prstClr val="white"/>
                </a:solidFill>
              </a:rPr>
              <a:t>케라스에서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err="1">
                <a:solidFill>
                  <a:prstClr val="white"/>
                </a:solidFill>
              </a:rPr>
              <a:t>뉴럴</a:t>
            </a:r>
            <a:r>
              <a:rPr lang="ko-KR" altLang="en-US" b="1" i="1" dirty="0">
                <a:solidFill>
                  <a:prstClr val="white"/>
                </a:solidFill>
              </a:rPr>
              <a:t> 스타일 트랜스퍼 구현하기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7FB9-6C97-4991-826A-54037313BC9F}"/>
              </a:ext>
            </a:extLst>
          </p:cNvPr>
          <p:cNvSpPr txBox="1"/>
          <p:nvPr/>
        </p:nvSpPr>
        <p:spPr>
          <a:xfrm>
            <a:off x="955836" y="987087"/>
            <a:ext cx="650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사전 훈련된 </a:t>
            </a:r>
            <a:r>
              <a:rPr lang="en-US" altLang="ko-KR" sz="1600" dirty="0">
                <a:solidFill>
                  <a:schemeClr val="bg1"/>
                </a:solidFill>
              </a:rPr>
              <a:t>VGG19 </a:t>
            </a:r>
            <a:r>
              <a:rPr lang="ko-KR" altLang="en-US" sz="1600" dirty="0">
                <a:solidFill>
                  <a:schemeClr val="bg1"/>
                </a:solidFill>
              </a:rPr>
              <a:t>네트워크를 </a:t>
            </a:r>
            <a:r>
              <a:rPr lang="ko-KR" altLang="en-US" sz="1600" dirty="0" err="1">
                <a:solidFill>
                  <a:schemeClr val="bg1"/>
                </a:solidFill>
              </a:rPr>
              <a:t>로딩하고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 이미지에 적용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514813-EC9D-45FA-BAE7-FCAB62F55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36" y="1356419"/>
            <a:ext cx="5842712" cy="4246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DCC9C-CCB9-436F-B69D-8375DD3267C1}"/>
              </a:ext>
            </a:extLst>
          </p:cNvPr>
          <p:cNvSpPr txBox="1"/>
          <p:nvPr/>
        </p:nvSpPr>
        <p:spPr>
          <a:xfrm>
            <a:off x="7145271" y="1356419"/>
            <a:ext cx="41795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스타일 참조 이미지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타깃 이미지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생성된 이미지가 담긴 </a:t>
            </a:r>
            <a:r>
              <a:rPr lang="ko-KR" altLang="en-US" dirty="0" err="1">
                <a:solidFill>
                  <a:schemeClr val="bg1"/>
                </a:solidFill>
              </a:rPr>
              <a:t>플레이스홀더로</a:t>
            </a:r>
            <a:r>
              <a:rPr lang="ko-KR" altLang="en-US" dirty="0">
                <a:solidFill>
                  <a:schemeClr val="bg1"/>
                </a:solidFill>
              </a:rPr>
              <a:t> 이루어진 배치를 입력으로 받음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스타일 참조 이미지와 타깃 이미지는 이미 준비된 데이터이므로 </a:t>
            </a:r>
            <a:r>
              <a:rPr lang="en-US" altLang="ko-KR" dirty="0" err="1">
                <a:solidFill>
                  <a:schemeClr val="bg1"/>
                </a:solidFill>
              </a:rPr>
              <a:t>K.constant</a:t>
            </a:r>
            <a:r>
              <a:rPr lang="ko-KR" altLang="en-US" dirty="0">
                <a:solidFill>
                  <a:schemeClr val="bg1"/>
                </a:solidFill>
              </a:rPr>
              <a:t>를 사용하여 정의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플레이스홀더에</a:t>
            </a:r>
            <a:r>
              <a:rPr lang="ko-KR" altLang="en-US" dirty="0">
                <a:solidFill>
                  <a:schemeClr val="bg1"/>
                </a:solidFill>
              </a:rPr>
              <a:t> 담길 생성된 이미지는 계속 바뀜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6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291817"/>
            <a:ext cx="53607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8.3.3 </a:t>
            </a:r>
            <a:r>
              <a:rPr lang="ko-KR" altLang="en-US" b="1" i="1" dirty="0" err="1">
                <a:solidFill>
                  <a:prstClr val="white"/>
                </a:solidFill>
              </a:rPr>
              <a:t>케라스에서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err="1">
                <a:solidFill>
                  <a:prstClr val="white"/>
                </a:solidFill>
              </a:rPr>
              <a:t>뉴럴</a:t>
            </a:r>
            <a:r>
              <a:rPr lang="ko-KR" altLang="en-US" b="1" i="1" dirty="0">
                <a:solidFill>
                  <a:prstClr val="white"/>
                </a:solidFill>
              </a:rPr>
              <a:t> 스타일 트랜스퍼 구현하기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7FB9-6C97-4991-826A-54037313BC9F}"/>
              </a:ext>
            </a:extLst>
          </p:cNvPr>
          <p:cNvSpPr txBox="1"/>
          <p:nvPr/>
        </p:nvSpPr>
        <p:spPr>
          <a:xfrm>
            <a:off x="955836" y="987087"/>
            <a:ext cx="650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콘텐츠 손실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EB8B5-5C8E-4BEC-A11D-B5A524A7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36" y="1356419"/>
            <a:ext cx="4553585" cy="666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84FBFE-CF62-4244-8169-B59D855EA087}"/>
              </a:ext>
            </a:extLst>
          </p:cNvPr>
          <p:cNvSpPr txBox="1"/>
          <p:nvPr/>
        </p:nvSpPr>
        <p:spPr>
          <a:xfrm>
            <a:off x="955835" y="2163097"/>
            <a:ext cx="650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스타일 손실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A93C46-CA14-43CE-BB8C-A3C8A60C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35" y="2541356"/>
            <a:ext cx="6830378" cy="2543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8834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291817"/>
            <a:ext cx="53607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8.3.3 </a:t>
            </a:r>
            <a:r>
              <a:rPr lang="ko-KR" altLang="en-US" b="1" i="1" dirty="0" err="1">
                <a:solidFill>
                  <a:prstClr val="white"/>
                </a:solidFill>
              </a:rPr>
              <a:t>케라스에서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err="1">
                <a:solidFill>
                  <a:prstClr val="white"/>
                </a:solidFill>
              </a:rPr>
              <a:t>뉴럴</a:t>
            </a:r>
            <a:r>
              <a:rPr lang="ko-KR" altLang="en-US" b="1" i="1" dirty="0">
                <a:solidFill>
                  <a:prstClr val="white"/>
                </a:solidFill>
              </a:rPr>
              <a:t> 스타일 트랜스퍼 구현하기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7FB9-6C97-4991-826A-54037313BC9F}"/>
              </a:ext>
            </a:extLst>
          </p:cNvPr>
          <p:cNvSpPr txBox="1"/>
          <p:nvPr/>
        </p:nvSpPr>
        <p:spPr>
          <a:xfrm>
            <a:off x="955836" y="987087"/>
            <a:ext cx="650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총 변위 손실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DCC9C-CCB9-436F-B69D-8375DD3267C1}"/>
              </a:ext>
            </a:extLst>
          </p:cNvPr>
          <p:cNvSpPr txBox="1"/>
          <p:nvPr/>
        </p:nvSpPr>
        <p:spPr>
          <a:xfrm>
            <a:off x="867176" y="3099600"/>
            <a:ext cx="10186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변위 손실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생성된 이미지의 픽셀을 사용하여 계산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생성된 이미지가 공간적인 연속성을 가지도록 </a:t>
            </a:r>
            <a:r>
              <a:rPr lang="ko-KR" altLang="en-US" dirty="0" err="1">
                <a:solidFill>
                  <a:schemeClr val="bg1"/>
                </a:solidFill>
              </a:rPr>
              <a:t>도와줌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픽셀의 격자 무늬가 과도하게 나타나는 것을 </a:t>
            </a:r>
            <a:r>
              <a:rPr lang="ko-KR" altLang="en-US" dirty="0" err="1">
                <a:solidFill>
                  <a:schemeClr val="bg1"/>
                </a:solidFill>
              </a:rPr>
              <a:t>막아줌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일종의 규제 항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44B476-21C4-4022-A0D9-4AF29448D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76" y="1415280"/>
            <a:ext cx="7297168" cy="14956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787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291817"/>
            <a:ext cx="53607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8.3.3 </a:t>
            </a:r>
            <a:r>
              <a:rPr lang="ko-KR" altLang="en-US" b="1" i="1" dirty="0" err="1">
                <a:solidFill>
                  <a:prstClr val="white"/>
                </a:solidFill>
              </a:rPr>
              <a:t>케라스에서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err="1">
                <a:solidFill>
                  <a:prstClr val="white"/>
                </a:solidFill>
              </a:rPr>
              <a:t>뉴럴</a:t>
            </a:r>
            <a:r>
              <a:rPr lang="ko-KR" altLang="en-US" b="1" i="1" dirty="0">
                <a:solidFill>
                  <a:prstClr val="white"/>
                </a:solidFill>
              </a:rPr>
              <a:t> 스타일 트랜스퍼 구현하기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7FB9-6C97-4991-826A-54037313BC9F}"/>
              </a:ext>
            </a:extLst>
          </p:cNvPr>
          <p:cNvSpPr txBox="1"/>
          <p:nvPr/>
        </p:nvSpPr>
        <p:spPr>
          <a:xfrm>
            <a:off x="955836" y="987087"/>
            <a:ext cx="650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최소화할 최종 손실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DCC9C-CCB9-436F-B69D-8375DD3267C1}"/>
              </a:ext>
            </a:extLst>
          </p:cNvPr>
          <p:cNvSpPr txBox="1"/>
          <p:nvPr/>
        </p:nvSpPr>
        <p:spPr>
          <a:xfrm>
            <a:off x="6463954" y="1360901"/>
            <a:ext cx="48315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최소화할 손실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세 손실의 가중치 평균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콘텐츠 손실은 </a:t>
            </a:r>
            <a:r>
              <a:rPr lang="en-US" altLang="ko-KR" dirty="0">
                <a:solidFill>
                  <a:schemeClr val="bg1"/>
                </a:solidFill>
              </a:rPr>
              <a:t>block5_conv2 </a:t>
            </a:r>
            <a:r>
              <a:rPr lang="ko-KR" altLang="en-US" dirty="0">
                <a:solidFill>
                  <a:schemeClr val="bg1"/>
                </a:solidFill>
              </a:rPr>
              <a:t>층 하나만 사용해서 계산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스타일 손실을 계산하기 위해 하위 층과 상위 층에 걸쳐 여러 층 사용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마지막에 총 변위 손실 추가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사용하는 스타일 참조 이미지와 콘텐츠 이미지에 따라 </a:t>
            </a:r>
            <a:r>
              <a:rPr lang="en-US" altLang="ko-KR" dirty="0" err="1">
                <a:solidFill>
                  <a:schemeClr val="bg1"/>
                </a:solidFill>
              </a:rPr>
              <a:t>content_weight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계수를 조정하는 것이 좋음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FA2DC7-DA0E-44BA-9F4A-47A5D4BF4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51" y="1360901"/>
            <a:ext cx="5133548" cy="43762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97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291817"/>
            <a:ext cx="53607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8.3.3 </a:t>
            </a:r>
            <a:r>
              <a:rPr lang="ko-KR" altLang="en-US" b="1" i="1" dirty="0" err="1">
                <a:solidFill>
                  <a:prstClr val="white"/>
                </a:solidFill>
              </a:rPr>
              <a:t>케라스에서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err="1">
                <a:solidFill>
                  <a:prstClr val="white"/>
                </a:solidFill>
              </a:rPr>
              <a:t>뉴럴</a:t>
            </a:r>
            <a:r>
              <a:rPr lang="ko-KR" altLang="en-US" b="1" i="1" dirty="0">
                <a:solidFill>
                  <a:prstClr val="white"/>
                </a:solidFill>
              </a:rPr>
              <a:t> 스타일 트랜스퍼 구현하기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7FB9-6C97-4991-826A-54037313BC9F}"/>
              </a:ext>
            </a:extLst>
          </p:cNvPr>
          <p:cNvSpPr txBox="1"/>
          <p:nvPr/>
        </p:nvSpPr>
        <p:spPr>
          <a:xfrm>
            <a:off x="955836" y="987087"/>
            <a:ext cx="650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경사 </a:t>
            </a:r>
            <a:r>
              <a:rPr lang="ko-KR" altLang="en-US" sz="1600" dirty="0" err="1">
                <a:solidFill>
                  <a:schemeClr val="bg1"/>
                </a:solidFill>
              </a:rPr>
              <a:t>하강법</a:t>
            </a:r>
            <a:r>
              <a:rPr lang="ko-KR" altLang="en-US" sz="1600" dirty="0">
                <a:solidFill>
                  <a:schemeClr val="bg1"/>
                </a:solidFill>
              </a:rPr>
              <a:t> 단계 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DCC9C-CCB9-436F-B69D-8375DD3267C1}"/>
              </a:ext>
            </a:extLst>
          </p:cNvPr>
          <p:cNvSpPr txBox="1"/>
          <p:nvPr/>
        </p:nvSpPr>
        <p:spPr>
          <a:xfrm>
            <a:off x="6274936" y="1360901"/>
            <a:ext cx="51192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L-BFGS </a:t>
            </a:r>
            <a:r>
              <a:rPr lang="ko-KR" altLang="en-US" dirty="0">
                <a:solidFill>
                  <a:schemeClr val="bg1"/>
                </a:solidFill>
              </a:rPr>
              <a:t>알고리즘을 사용하여 최적화 수행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손실 함수 값과 </a:t>
            </a:r>
            <a:r>
              <a:rPr lang="ko-KR" altLang="en-US" dirty="0" err="1">
                <a:solidFill>
                  <a:schemeClr val="bg1"/>
                </a:solidFill>
              </a:rPr>
              <a:t>그래디언트</a:t>
            </a:r>
            <a:r>
              <a:rPr lang="ko-KR" altLang="en-US" dirty="0">
                <a:solidFill>
                  <a:schemeClr val="bg1"/>
                </a:solidFill>
              </a:rPr>
              <a:t> 값을 별개의 함수로 전달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-&gt; 3D </a:t>
            </a:r>
            <a:r>
              <a:rPr lang="ko-KR" altLang="en-US" dirty="0">
                <a:solidFill>
                  <a:schemeClr val="bg1"/>
                </a:solidFill>
              </a:rPr>
              <a:t>임지 배열이 아니라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차원 벡터만 처리 가능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손실과 </a:t>
            </a:r>
            <a:r>
              <a:rPr lang="ko-KR" altLang="en-US" dirty="0" err="1">
                <a:solidFill>
                  <a:schemeClr val="bg1"/>
                </a:solidFill>
              </a:rPr>
              <a:t>그래디언트</a:t>
            </a:r>
            <a:r>
              <a:rPr lang="ko-KR" altLang="en-US" dirty="0">
                <a:solidFill>
                  <a:schemeClr val="bg1"/>
                </a:solidFill>
              </a:rPr>
              <a:t> 값을 동시에 계산하는 </a:t>
            </a:r>
            <a:r>
              <a:rPr lang="en-US" altLang="ko-KR" dirty="0">
                <a:solidFill>
                  <a:schemeClr val="bg1"/>
                </a:solidFill>
              </a:rPr>
              <a:t>Evaluator</a:t>
            </a:r>
            <a:r>
              <a:rPr lang="ko-KR" altLang="en-US" dirty="0">
                <a:solidFill>
                  <a:schemeClr val="bg1"/>
                </a:solidFill>
              </a:rPr>
              <a:t>란 이름의 파이썬 클래스를 만듦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처음 호출할 때 손실 값을 반환하면서 다음 호출을 위해 </a:t>
            </a:r>
            <a:r>
              <a:rPr lang="ko-KR" altLang="en-US" dirty="0" err="1">
                <a:solidFill>
                  <a:schemeClr val="bg1"/>
                </a:solidFill>
              </a:rPr>
              <a:t>그래디언트를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캐싱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734DC-0F9C-4546-ADFB-1841FACF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89" y="1360901"/>
            <a:ext cx="4875391" cy="47637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285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291817"/>
            <a:ext cx="53607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8.3.3 </a:t>
            </a:r>
            <a:r>
              <a:rPr lang="ko-KR" altLang="en-US" b="1" i="1" dirty="0" err="1">
                <a:solidFill>
                  <a:prstClr val="white"/>
                </a:solidFill>
              </a:rPr>
              <a:t>케라스에서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err="1">
                <a:solidFill>
                  <a:prstClr val="white"/>
                </a:solidFill>
              </a:rPr>
              <a:t>뉴럴</a:t>
            </a:r>
            <a:r>
              <a:rPr lang="ko-KR" altLang="en-US" b="1" i="1" dirty="0">
                <a:solidFill>
                  <a:prstClr val="white"/>
                </a:solidFill>
              </a:rPr>
              <a:t> 스타일 트랜스퍼 구현하기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7FB9-6C97-4991-826A-54037313BC9F}"/>
              </a:ext>
            </a:extLst>
          </p:cNvPr>
          <p:cNvSpPr txBox="1"/>
          <p:nvPr/>
        </p:nvSpPr>
        <p:spPr>
          <a:xfrm>
            <a:off x="955836" y="987087"/>
            <a:ext cx="650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스타일 트랜스퍼 반복 루프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BE8B5B-37DF-42E2-BADF-E979960E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65" y="1325641"/>
            <a:ext cx="7302487" cy="45534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052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FECDFD-E5D5-4D64-80D3-2CF57B95FAF1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7.1.2 </a:t>
            </a:r>
            <a:r>
              <a:rPr lang="ko-KR" altLang="en-US" sz="2700" b="1" i="1" dirty="0">
                <a:solidFill>
                  <a:prstClr val="white"/>
                </a:solidFill>
              </a:rPr>
              <a:t>다중 입력 모델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6287E-AC16-43DB-A9D6-804EDD2F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8" y="980106"/>
            <a:ext cx="6989387" cy="515674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663548-BF2B-4979-B04B-3045F8BF3D28}"/>
              </a:ext>
            </a:extLst>
          </p:cNvPr>
          <p:cNvSpPr txBox="1"/>
          <p:nvPr/>
        </p:nvSpPr>
        <p:spPr>
          <a:xfrm>
            <a:off x="7762385" y="961532"/>
            <a:ext cx="374774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bg1"/>
                </a:solidFill>
              </a:rPr>
              <a:t>입력이 </a:t>
            </a:r>
            <a:r>
              <a:rPr lang="en-US" altLang="ko-KR" sz="2100" dirty="0">
                <a:solidFill>
                  <a:schemeClr val="bg1"/>
                </a:solidFill>
              </a:rPr>
              <a:t>2</a:t>
            </a:r>
            <a:r>
              <a:rPr lang="ko-KR" altLang="en-US" sz="2100" dirty="0">
                <a:solidFill>
                  <a:schemeClr val="bg1"/>
                </a:solidFill>
              </a:rPr>
              <a:t>개인 모델은 훈련 방식이 </a:t>
            </a:r>
            <a:r>
              <a:rPr lang="en-US" altLang="ko-KR" sz="2100" dirty="0">
                <a:solidFill>
                  <a:schemeClr val="bg1"/>
                </a:solidFill>
              </a:rPr>
              <a:t>2</a:t>
            </a:r>
            <a:r>
              <a:rPr lang="ko-KR" altLang="en-US" sz="2100" dirty="0">
                <a:solidFill>
                  <a:schemeClr val="bg1"/>
                </a:solidFill>
              </a:rPr>
              <a:t>가지가 있음</a:t>
            </a:r>
            <a:endParaRPr lang="en-US" altLang="ko-KR" sz="21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100" dirty="0" err="1">
                <a:solidFill>
                  <a:schemeClr val="bg1"/>
                </a:solidFill>
              </a:rPr>
              <a:t>넘파이</a:t>
            </a:r>
            <a:r>
              <a:rPr lang="ko-KR" altLang="en-US" sz="2100" dirty="0">
                <a:solidFill>
                  <a:schemeClr val="bg1"/>
                </a:solidFill>
              </a:rPr>
              <a:t> 배열의 리스트 주입</a:t>
            </a:r>
            <a:endParaRPr lang="en-US" altLang="ko-KR" sz="2100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2100" b="1" dirty="0">
                <a:solidFill>
                  <a:schemeClr val="bg1"/>
                </a:solidFill>
              </a:rPr>
              <a:t>입력 이름과 </a:t>
            </a:r>
            <a:r>
              <a:rPr lang="ko-KR" altLang="en-US" sz="2100" b="1" dirty="0" err="1">
                <a:solidFill>
                  <a:schemeClr val="bg1"/>
                </a:solidFill>
              </a:rPr>
              <a:t>넘파이</a:t>
            </a:r>
            <a:r>
              <a:rPr lang="ko-KR" altLang="en-US" sz="2100" b="1" dirty="0">
                <a:solidFill>
                  <a:schemeClr val="bg1"/>
                </a:solidFill>
              </a:rPr>
              <a:t> 배열로 이루어진 </a:t>
            </a:r>
            <a:r>
              <a:rPr lang="ko-KR" altLang="en-US" sz="2100" b="1" dirty="0" err="1">
                <a:solidFill>
                  <a:schemeClr val="bg1"/>
                </a:solidFill>
              </a:rPr>
              <a:t>딕셔너리를</a:t>
            </a:r>
            <a:r>
              <a:rPr lang="ko-KR" altLang="en-US" sz="2100" b="1" dirty="0">
                <a:solidFill>
                  <a:schemeClr val="bg1"/>
                </a:solidFill>
              </a:rPr>
              <a:t> 모델의 입력으로 주입</a:t>
            </a:r>
            <a:endParaRPr lang="en-US" altLang="ko-KR" sz="21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67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291817"/>
            <a:ext cx="53607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8.3.3 </a:t>
            </a:r>
            <a:r>
              <a:rPr lang="ko-KR" altLang="en-US" b="1" i="1" dirty="0" err="1">
                <a:solidFill>
                  <a:prstClr val="white"/>
                </a:solidFill>
              </a:rPr>
              <a:t>케라스에서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err="1">
                <a:solidFill>
                  <a:prstClr val="white"/>
                </a:solidFill>
              </a:rPr>
              <a:t>뉴럴</a:t>
            </a:r>
            <a:r>
              <a:rPr lang="ko-KR" altLang="en-US" b="1" i="1" dirty="0">
                <a:solidFill>
                  <a:prstClr val="white"/>
                </a:solidFill>
              </a:rPr>
              <a:t> 스타일 트랜스퍼 구현하기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7FB9-6C97-4991-826A-54037313BC9F}"/>
              </a:ext>
            </a:extLst>
          </p:cNvPr>
          <p:cNvSpPr txBox="1"/>
          <p:nvPr/>
        </p:nvSpPr>
        <p:spPr>
          <a:xfrm>
            <a:off x="982730" y="803978"/>
            <a:ext cx="650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이미지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1CA7D1-FD99-419B-A544-1C1F5A80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67" y="1142532"/>
            <a:ext cx="7649643" cy="2429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61B29E-1A3A-4C36-A204-DAF85A73A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527" y="3798891"/>
            <a:ext cx="2520000" cy="2398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576AC8-521B-4315-97E9-F12DAED3F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129" y="3786251"/>
            <a:ext cx="2520000" cy="24233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B5B027-51AE-4783-A5AA-087CCCEA1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241" y="3786251"/>
            <a:ext cx="2520000" cy="2438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386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291817"/>
            <a:ext cx="536078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8.3.3 </a:t>
            </a:r>
            <a:r>
              <a:rPr lang="ko-KR" altLang="en-US" b="1" i="1" dirty="0" err="1">
                <a:solidFill>
                  <a:prstClr val="white"/>
                </a:solidFill>
              </a:rPr>
              <a:t>케라스에서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err="1">
                <a:solidFill>
                  <a:prstClr val="white"/>
                </a:solidFill>
              </a:rPr>
              <a:t>뉴럴</a:t>
            </a:r>
            <a:r>
              <a:rPr lang="ko-KR" altLang="en-US" b="1" i="1" dirty="0">
                <a:solidFill>
                  <a:prstClr val="white"/>
                </a:solidFill>
              </a:rPr>
              <a:t> 스타일 트랜스퍼 구현하기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DCC9C-CCB9-436F-B69D-8375DD3267C1}"/>
              </a:ext>
            </a:extLst>
          </p:cNvPr>
          <p:cNvSpPr txBox="1"/>
          <p:nvPr/>
        </p:nvSpPr>
        <p:spPr>
          <a:xfrm>
            <a:off x="711534" y="1206719"/>
            <a:ext cx="101863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이미지의 텍스처를 바꾸거나 텍스처를 전이한 것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스타일 이미지의 텍스처가 두드러지고 비슷한 패턴이 많을 때 잘 작동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콘텐츠 타깃을 알아보기 위해 수준 높은 이해가 필요하지 않을 때 잘 작동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인물 사진의 스타일을 다른 인물 사진으로 옮기는 것처럼 아주 추상적인 기교는 만들지 못함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085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167266"/>
            <a:ext cx="5360788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i="1" dirty="0">
                <a:solidFill>
                  <a:prstClr val="white"/>
                </a:solidFill>
              </a:rPr>
              <a:t>8.3.4 </a:t>
            </a:r>
            <a:r>
              <a:rPr lang="ko-KR" altLang="en-US" sz="3000" b="1" i="1" dirty="0">
                <a:solidFill>
                  <a:prstClr val="white"/>
                </a:solidFill>
              </a:rPr>
              <a:t>정리</a:t>
            </a:r>
            <a:endParaRPr lang="en-US" altLang="ko-KR" sz="3000" b="1" i="1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DCC9C-CCB9-436F-B69D-8375DD3267C1}"/>
              </a:ext>
            </a:extLst>
          </p:cNvPr>
          <p:cNvSpPr txBox="1"/>
          <p:nvPr/>
        </p:nvSpPr>
        <p:spPr>
          <a:xfrm>
            <a:off x="711534" y="1206719"/>
            <a:ext cx="101863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스타일 </a:t>
            </a:r>
            <a:r>
              <a:rPr lang="ko-KR" altLang="en-US" sz="2000" dirty="0" err="1">
                <a:solidFill>
                  <a:schemeClr val="bg1"/>
                </a:solidFill>
              </a:rPr>
              <a:t>트랜스퍼는</a:t>
            </a:r>
            <a:r>
              <a:rPr lang="ko-KR" altLang="en-US" sz="2000" dirty="0">
                <a:solidFill>
                  <a:schemeClr val="bg1"/>
                </a:solidFill>
              </a:rPr>
              <a:t> 참조 이미지의 스타일을 적용하면서 타깃 이미지의 콘텐츠르 보존하여 새로운 이미지를 만드는 방법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콘텐츠는 </a:t>
            </a:r>
            <a:r>
              <a:rPr lang="ko-KR" altLang="en-US" sz="2000" dirty="0" err="1">
                <a:solidFill>
                  <a:schemeClr val="bg1"/>
                </a:solidFill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</a:rPr>
              <a:t> 상위 층의 활성화에서 얻을 수 있음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스타일은 여러 </a:t>
            </a:r>
            <a:r>
              <a:rPr lang="ko-KR" altLang="en-US" sz="2000" dirty="0" err="1">
                <a:solidFill>
                  <a:schemeClr val="bg1"/>
                </a:solidFill>
              </a:rPr>
              <a:t>컨브넷</a:t>
            </a:r>
            <a:r>
              <a:rPr lang="ko-KR" altLang="en-US" sz="2000" dirty="0">
                <a:solidFill>
                  <a:schemeClr val="bg1"/>
                </a:solidFill>
              </a:rPr>
              <a:t> 층의 활성화 안에 내재된 상관관계에서 얻을 수 있음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딥러닝에서</a:t>
            </a:r>
            <a:r>
              <a:rPr lang="ko-KR" altLang="en-US" sz="2000" dirty="0">
                <a:solidFill>
                  <a:schemeClr val="bg1"/>
                </a:solidFill>
              </a:rPr>
              <a:t> 사전 훈련된 </a:t>
            </a:r>
            <a:r>
              <a:rPr lang="ko-KR" altLang="en-US" sz="2000" dirty="0" err="1">
                <a:solidFill>
                  <a:schemeClr val="bg1"/>
                </a:solidFill>
              </a:rPr>
              <a:t>컨브넷으로</a:t>
            </a:r>
            <a:r>
              <a:rPr lang="ko-KR" altLang="en-US" sz="2000" dirty="0">
                <a:solidFill>
                  <a:schemeClr val="bg1"/>
                </a:solidFill>
              </a:rPr>
              <a:t> 손실을 정의하고 이 손실을 최적화하는 과정으로 스타일 </a:t>
            </a:r>
            <a:r>
              <a:rPr lang="ko-KR" altLang="en-US" sz="2000" dirty="0" err="1">
                <a:solidFill>
                  <a:schemeClr val="bg1"/>
                </a:solidFill>
              </a:rPr>
              <a:t>트랜스퍼를</a:t>
            </a:r>
            <a:r>
              <a:rPr lang="ko-KR" altLang="en-US" sz="2000" dirty="0">
                <a:solidFill>
                  <a:schemeClr val="bg1"/>
                </a:solidFill>
              </a:rPr>
              <a:t> 구성 할 수 있음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이런 기본 아이디어에서 출발하여 다양한 변종과 개선이 가능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78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95888" y="2367810"/>
            <a:ext cx="6246172" cy="534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prstClr val="white"/>
                </a:solidFill>
              </a:rPr>
              <a:t>8.4 </a:t>
            </a:r>
            <a:r>
              <a:rPr lang="ko-KR" altLang="en-US" sz="2200" b="1" dirty="0">
                <a:solidFill>
                  <a:prstClr val="white"/>
                </a:solidFill>
              </a:rPr>
              <a:t>변이형 </a:t>
            </a:r>
            <a:r>
              <a:rPr lang="ko-KR" altLang="en-US" sz="2200" b="1" dirty="0" err="1">
                <a:solidFill>
                  <a:prstClr val="white"/>
                </a:solidFill>
              </a:rPr>
              <a:t>오토인코더를</a:t>
            </a:r>
            <a:r>
              <a:rPr lang="ko-KR" altLang="en-US" sz="2200" b="1" dirty="0">
                <a:solidFill>
                  <a:prstClr val="white"/>
                </a:solidFill>
              </a:rPr>
              <a:t> 사용한 이미지 생성</a:t>
            </a:r>
            <a:endParaRPr lang="en-US" altLang="ko-KR" sz="2200" b="1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212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오토인코더를</a:t>
            </a:r>
            <a:r>
              <a:rPr lang="ko-KR" altLang="en-US" b="1" i="1" dirty="0">
                <a:solidFill>
                  <a:prstClr val="white"/>
                </a:solidFill>
              </a:rPr>
              <a:t> 사용한 이미지 생성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39294" y="1174335"/>
            <a:ext cx="101006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이미지의 잠재 공간에서 샘플링해서 완전히 새로운 이미지나 기존 이미지를 변형하는 방식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현재 가장 인기 있고 성공적으로 창조적 </a:t>
            </a:r>
            <a:r>
              <a:rPr lang="en-US" altLang="ko-KR" sz="2000" dirty="0">
                <a:solidFill>
                  <a:schemeClr val="bg1"/>
                </a:solidFill>
              </a:rPr>
              <a:t>AI </a:t>
            </a:r>
            <a:r>
              <a:rPr lang="ko-KR" altLang="en-US" sz="2000" dirty="0">
                <a:solidFill>
                  <a:schemeClr val="bg1"/>
                </a:solidFill>
              </a:rPr>
              <a:t>애플리케이션을 만들 수 있는 방법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 분야의 주요 기법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변이형 오토 인코더</a:t>
            </a:r>
            <a:r>
              <a:rPr lang="en-US" altLang="ko-KR" sz="2000" dirty="0">
                <a:solidFill>
                  <a:schemeClr val="bg1"/>
                </a:solidFill>
              </a:rPr>
              <a:t>(VAE), </a:t>
            </a:r>
            <a:r>
              <a:rPr lang="ko-KR" altLang="en-US" sz="2000" dirty="0">
                <a:solidFill>
                  <a:schemeClr val="bg1"/>
                </a:solidFill>
              </a:rPr>
              <a:t>적대적 생성 네트워크</a:t>
            </a:r>
            <a:r>
              <a:rPr lang="en-US" altLang="ko-KR" sz="2000" dirty="0">
                <a:solidFill>
                  <a:schemeClr val="bg1"/>
                </a:solidFill>
              </a:rPr>
              <a:t>(GAN)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 기법들은 이미지에만 해당 되는 것이 아니라 소리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음악 또는 텍스트의 잠재 공간을 만들 수 있음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사진을 사용했을 때 흥미로운 결과를 창출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8.4.1 </a:t>
            </a:r>
            <a:r>
              <a:rPr lang="ko-KR" altLang="en-US" b="1" i="1" dirty="0">
                <a:solidFill>
                  <a:prstClr val="white"/>
                </a:solidFill>
              </a:rPr>
              <a:t>이미지의 잠재 공간에서 샘플링 하기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39294" y="1174335"/>
            <a:ext cx="1010060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이미지 생성의 핵심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각 포인트가 실제와 같은 이미지로 </a:t>
            </a:r>
            <a:r>
              <a:rPr lang="ko-KR" altLang="en-US" sz="1500" dirty="0" err="1">
                <a:solidFill>
                  <a:schemeClr val="bg1"/>
                </a:solidFill>
              </a:rPr>
              <a:t>매핑될</a:t>
            </a:r>
            <a:r>
              <a:rPr lang="ko-KR" altLang="en-US" sz="1500" dirty="0">
                <a:solidFill>
                  <a:schemeClr val="bg1"/>
                </a:solidFill>
              </a:rPr>
              <a:t> 수 있는 </a:t>
            </a:r>
            <a:r>
              <a:rPr lang="ko-KR" altLang="en-US" sz="1500" dirty="0" err="1">
                <a:solidFill>
                  <a:schemeClr val="bg1"/>
                </a:solidFill>
              </a:rPr>
              <a:t>저차원</a:t>
            </a:r>
            <a:r>
              <a:rPr lang="ko-KR" altLang="en-US" sz="1500" dirty="0">
                <a:solidFill>
                  <a:schemeClr val="bg1"/>
                </a:solidFill>
              </a:rPr>
              <a:t> 잠재공간의 표현을 만드는 것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잠재 공간의 한 포인트를 입력으로 받아 이미지</a:t>
            </a: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ko-KR" altLang="en-US" sz="1500" dirty="0">
                <a:solidFill>
                  <a:schemeClr val="bg1"/>
                </a:solidFill>
              </a:rPr>
              <a:t>픽셀의 그리드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  <a:r>
              <a:rPr lang="ko-KR" altLang="en-US" sz="1500" dirty="0">
                <a:solidFill>
                  <a:schemeClr val="bg1"/>
                </a:solidFill>
              </a:rPr>
              <a:t>를 출력하는 모듈을 생성자 또는 </a:t>
            </a:r>
            <a:r>
              <a:rPr lang="ko-KR" altLang="en-US" sz="1500" dirty="0" err="1">
                <a:solidFill>
                  <a:schemeClr val="bg1"/>
                </a:solidFill>
              </a:rPr>
              <a:t>디코더라고</a:t>
            </a:r>
            <a:r>
              <a:rPr lang="ko-KR" altLang="en-US" sz="1500" dirty="0">
                <a:solidFill>
                  <a:schemeClr val="bg1"/>
                </a:solidFill>
              </a:rPr>
              <a:t> 부름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잠재 공간이 만들어지면 포인트 하나를 특정하여 또는 무작위로 샘플링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이미지 공간으로 매핑하여 이전에 본 적 없는 이미지를 생성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C587DC-8FBA-496D-BEC4-6A8F1C87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88" y="3235156"/>
            <a:ext cx="4997323" cy="2818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F545-3412-4D46-9427-39AE14B345C9}"/>
              </a:ext>
            </a:extLst>
          </p:cNvPr>
          <p:cNvSpPr txBox="1"/>
          <p:nvPr/>
        </p:nvSpPr>
        <p:spPr>
          <a:xfrm>
            <a:off x="6605081" y="3235157"/>
            <a:ext cx="4791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VAE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구조적인 잠재 공간을 학습하는데 뛰어남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특정 방향은 데이터에서 의미 있는 변화의 방향을 인코딩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GAN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매우 실제 같은 이미지를 생성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잠재 공간은 구조적이거나 연속성이 없을 수 있음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05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8.4.2 </a:t>
            </a:r>
            <a:r>
              <a:rPr lang="ko-KR" altLang="en-US" b="1" i="1" dirty="0">
                <a:solidFill>
                  <a:prstClr val="white"/>
                </a:solidFill>
              </a:rPr>
              <a:t>이미지 변형을 위한 개념 벡터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29567" y="973255"/>
            <a:ext cx="101006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잠재 공간이나 </a:t>
            </a:r>
            <a:r>
              <a:rPr lang="ko-KR" altLang="en-US" sz="1500" dirty="0" err="1">
                <a:solidFill>
                  <a:schemeClr val="bg1"/>
                </a:solidFill>
              </a:rPr>
              <a:t>임베딩</a:t>
            </a:r>
            <a:r>
              <a:rPr lang="ko-KR" altLang="en-US" sz="1500" dirty="0">
                <a:solidFill>
                  <a:schemeClr val="bg1"/>
                </a:solidFill>
              </a:rPr>
              <a:t> 공간이 주어지면 이 공간의 어떤 방향은 원본 데이터의 흥미로운 변화를 인코딩한 축일 수 있음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EX) </a:t>
            </a:r>
            <a:r>
              <a:rPr lang="ko-KR" altLang="en-US" sz="1500" dirty="0">
                <a:solidFill>
                  <a:schemeClr val="bg1"/>
                </a:solidFill>
              </a:rPr>
              <a:t>얼굴 이미지에 대한 잠재 공간에 웃음 벡터가 있을 수 있음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     </a:t>
            </a:r>
            <a:r>
              <a:rPr lang="ko-KR" altLang="en-US" sz="1500" dirty="0">
                <a:solidFill>
                  <a:schemeClr val="bg1"/>
                </a:solidFill>
              </a:rPr>
              <a:t>잠재 공간의 </a:t>
            </a:r>
            <a:r>
              <a:rPr lang="en-US" altLang="ko-KR" sz="1500" dirty="0">
                <a:solidFill>
                  <a:schemeClr val="bg1"/>
                </a:solidFill>
              </a:rPr>
              <a:t>z </a:t>
            </a:r>
            <a:r>
              <a:rPr lang="ko-KR" altLang="en-US" sz="1500" dirty="0">
                <a:solidFill>
                  <a:schemeClr val="bg1"/>
                </a:solidFill>
              </a:rPr>
              <a:t>포인트가 어떤 얼굴의 </a:t>
            </a:r>
            <a:r>
              <a:rPr lang="ko-KR" altLang="en-US" sz="1500" dirty="0" err="1">
                <a:solidFill>
                  <a:schemeClr val="bg1"/>
                </a:solidFill>
              </a:rPr>
              <a:t>임베딩된</a:t>
            </a:r>
            <a:r>
              <a:rPr lang="ko-KR" altLang="en-US" sz="1500" dirty="0">
                <a:solidFill>
                  <a:schemeClr val="bg1"/>
                </a:solidFill>
              </a:rPr>
              <a:t> 표현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     </a:t>
            </a:r>
            <a:r>
              <a:rPr lang="ko-KR" altLang="en-US" sz="1500" dirty="0">
                <a:solidFill>
                  <a:schemeClr val="bg1"/>
                </a:solidFill>
              </a:rPr>
              <a:t>잠재 공간의 </a:t>
            </a:r>
            <a:r>
              <a:rPr lang="en-US" altLang="ko-KR" sz="1500" dirty="0" err="1">
                <a:solidFill>
                  <a:schemeClr val="bg1"/>
                </a:solidFill>
              </a:rPr>
              <a:t>z+s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포인트는 같은 얼굴이 웃고 있는 표현을 </a:t>
            </a:r>
            <a:r>
              <a:rPr lang="ko-KR" altLang="en-US" sz="1500" dirty="0" err="1">
                <a:solidFill>
                  <a:schemeClr val="bg1"/>
                </a:solidFill>
              </a:rPr>
              <a:t>임베딩한</a:t>
            </a:r>
            <a:r>
              <a:rPr lang="ko-KR" altLang="en-US" sz="1500" dirty="0">
                <a:solidFill>
                  <a:schemeClr val="bg1"/>
                </a:solidFill>
              </a:rPr>
              <a:t> 것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이런 벡터를 이용하여 이미지를 잠재 공간에 투영해서 의미 있는 방향으로 이 표현을 이동한 후 이미지 공간으로 디코딩하여 복원하면 변형된 이미지를 얻을 수 있음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기본적으로 이미지 공간에서 독립적으로 변화가 일어나는 모든 차원이 개념 벡터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ADB3E3-CA4B-4818-BC5F-57040F0F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36" y="3492350"/>
            <a:ext cx="6044360" cy="2538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490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29567" y="973255"/>
            <a:ext cx="1010060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생성 모델의 한 종류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개념 벡터를 사용하여 이미지를 변형하는데 적절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오토 인코더</a:t>
            </a:r>
            <a:r>
              <a:rPr lang="en-US" altLang="ko-KR" sz="1500" dirty="0">
                <a:solidFill>
                  <a:schemeClr val="bg1"/>
                </a:solidFill>
              </a:rPr>
              <a:t> -&gt; </a:t>
            </a:r>
            <a:r>
              <a:rPr lang="ko-KR" altLang="en-US" sz="1500" dirty="0">
                <a:solidFill>
                  <a:schemeClr val="bg1"/>
                </a:solidFill>
              </a:rPr>
              <a:t>입력을 </a:t>
            </a:r>
            <a:r>
              <a:rPr lang="ko-KR" altLang="en-US" sz="1500" dirty="0" err="1">
                <a:solidFill>
                  <a:schemeClr val="bg1"/>
                </a:solidFill>
              </a:rPr>
              <a:t>저차원</a:t>
            </a:r>
            <a:r>
              <a:rPr lang="ko-KR" altLang="en-US" sz="1500" dirty="0">
                <a:solidFill>
                  <a:schemeClr val="bg1"/>
                </a:solidFill>
              </a:rPr>
              <a:t> 잠재 공간으로 인코딩한 후 디코딩하여 복원하는 네트워크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변이형 </a:t>
            </a:r>
            <a:r>
              <a:rPr lang="ko-KR" altLang="en-US" sz="1500" dirty="0" err="1">
                <a:solidFill>
                  <a:schemeClr val="bg1"/>
                </a:solidFill>
              </a:rPr>
              <a:t>오토인코더는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</a:rPr>
              <a:t>딥러닝과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</a:rPr>
              <a:t>베이즈추론의</a:t>
            </a:r>
            <a:r>
              <a:rPr lang="ko-KR" altLang="en-US" sz="1500" dirty="0">
                <a:solidFill>
                  <a:schemeClr val="bg1"/>
                </a:solidFill>
              </a:rPr>
              <a:t> 아이디어를 혼합한 </a:t>
            </a:r>
            <a:r>
              <a:rPr lang="ko-KR" altLang="en-US" sz="1500" dirty="0" err="1">
                <a:solidFill>
                  <a:schemeClr val="bg1"/>
                </a:solidFill>
              </a:rPr>
              <a:t>오토인코더의</a:t>
            </a:r>
            <a:r>
              <a:rPr lang="ko-KR" altLang="en-US" sz="1500" dirty="0">
                <a:solidFill>
                  <a:schemeClr val="bg1"/>
                </a:solidFill>
              </a:rPr>
              <a:t> 최신 버전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고전적인 </a:t>
            </a:r>
            <a:r>
              <a:rPr lang="ko-KR" altLang="en-US" sz="1500" dirty="0" err="1">
                <a:solidFill>
                  <a:schemeClr val="bg1"/>
                </a:solidFill>
              </a:rPr>
              <a:t>오토인코더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ko-KR" altLang="en-US" sz="1500" dirty="0">
                <a:solidFill>
                  <a:schemeClr val="bg1"/>
                </a:solidFill>
              </a:rPr>
              <a:t>이미지를 </a:t>
            </a:r>
            <a:r>
              <a:rPr lang="ko-KR" altLang="en-US" sz="1500" dirty="0" err="1">
                <a:solidFill>
                  <a:schemeClr val="bg1"/>
                </a:solidFill>
              </a:rPr>
              <a:t>입력받아</a:t>
            </a:r>
            <a:r>
              <a:rPr lang="ko-KR" altLang="en-US" sz="1500" dirty="0">
                <a:solidFill>
                  <a:schemeClr val="bg1"/>
                </a:solidFill>
              </a:rPr>
              <a:t> 인코더 모듈을 사용하여 잠재 벡터 공간으로 매핑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ko-KR" altLang="en-US" sz="1500" dirty="0" err="1">
                <a:solidFill>
                  <a:schemeClr val="bg1"/>
                </a:solidFill>
              </a:rPr>
              <a:t>디코더</a:t>
            </a:r>
            <a:r>
              <a:rPr lang="ko-KR" altLang="en-US" sz="1500" dirty="0">
                <a:solidFill>
                  <a:schemeClr val="bg1"/>
                </a:solidFill>
              </a:rPr>
              <a:t> 모듈을 사용해서 원본 이미지와 동일한 차원으로 복원하여 출력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bg1"/>
                </a:solidFill>
              </a:rPr>
              <a:t>오토인코더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ko-KR" altLang="en-US" sz="1500" dirty="0">
                <a:solidFill>
                  <a:schemeClr val="bg1"/>
                </a:solidFill>
              </a:rPr>
              <a:t>입력 이미지와 동일한 이미지를 타깃 데이터로 사용하여 훈련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ko-KR" altLang="en-US" sz="1500" dirty="0">
                <a:solidFill>
                  <a:schemeClr val="bg1"/>
                </a:solidFill>
              </a:rPr>
              <a:t>원본 입력을 재구성하는 방법을 학습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코딩에 여러 제약을 가하면 </a:t>
            </a:r>
            <a:r>
              <a:rPr lang="ko-KR" altLang="en-US" sz="1500" dirty="0" err="1">
                <a:solidFill>
                  <a:schemeClr val="bg1"/>
                </a:solidFill>
              </a:rPr>
              <a:t>오토인코더가</a:t>
            </a:r>
            <a:r>
              <a:rPr lang="ko-KR" altLang="en-US" sz="1500" dirty="0">
                <a:solidFill>
                  <a:schemeClr val="bg1"/>
                </a:solidFill>
              </a:rPr>
              <a:t> 더 흥미로운 또는 덜 흥미로운 잠재 공간의 표현을 학습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코딩이 </a:t>
            </a:r>
            <a:r>
              <a:rPr lang="ko-KR" altLang="en-US" sz="1500" dirty="0" err="1">
                <a:solidFill>
                  <a:schemeClr val="bg1"/>
                </a:solidFill>
              </a:rPr>
              <a:t>저차원이고</a:t>
            </a:r>
            <a:r>
              <a:rPr lang="ko-KR" altLang="en-US" sz="1500" dirty="0">
                <a:solidFill>
                  <a:schemeClr val="bg1"/>
                </a:solidFill>
              </a:rPr>
              <a:t> 희소</a:t>
            </a:r>
            <a:r>
              <a:rPr lang="en-US" altLang="ko-KR" sz="1500" dirty="0">
                <a:solidFill>
                  <a:schemeClr val="bg1"/>
                </a:solidFill>
              </a:rPr>
              <a:t>(0</a:t>
            </a:r>
            <a:r>
              <a:rPr lang="ko-KR" altLang="en-US" sz="1500" dirty="0">
                <a:solidFill>
                  <a:schemeClr val="bg1"/>
                </a:solidFill>
              </a:rPr>
              <a:t>이 많은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  <a:r>
              <a:rPr lang="ko-KR" altLang="en-US" sz="1500" dirty="0">
                <a:solidFill>
                  <a:schemeClr val="bg1"/>
                </a:solidFill>
              </a:rPr>
              <a:t>하도록 제약을 가함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인코더는 입력 데이터의 정보를 적은 수의 비트에 압축하기 위해 노력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423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1045698" y="3492350"/>
            <a:ext cx="1010060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전통적인 오토 인코더는 특별히 유용하거나 구조화가 잘된 잠재 공간을 만들지 못함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압축도 뛰어나지 않음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/>
                </a:solidFill>
              </a:rPr>
              <a:t>VAE</a:t>
            </a:r>
            <a:r>
              <a:rPr lang="ko-KR" altLang="en-US" sz="1500" dirty="0">
                <a:solidFill>
                  <a:schemeClr val="bg1"/>
                </a:solidFill>
              </a:rPr>
              <a:t>는 </a:t>
            </a:r>
            <a:r>
              <a:rPr lang="ko-KR" altLang="en-US" sz="1500" dirty="0" err="1">
                <a:solidFill>
                  <a:schemeClr val="bg1"/>
                </a:solidFill>
              </a:rPr>
              <a:t>오토인코더에</a:t>
            </a:r>
            <a:r>
              <a:rPr lang="ko-KR" altLang="en-US" sz="1500" dirty="0">
                <a:solidFill>
                  <a:schemeClr val="bg1"/>
                </a:solidFill>
              </a:rPr>
              <a:t> 약간의 통계 기법을 추가하여 연속적이고 구조적인 잠재 공간을 학습하도록 만듦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80E31E-AA7C-450F-9578-E05EC559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76" y="871937"/>
            <a:ext cx="6786947" cy="22674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843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29567" y="973255"/>
            <a:ext cx="101006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/>
                </a:solidFill>
              </a:rPr>
              <a:t>VAE</a:t>
            </a:r>
            <a:r>
              <a:rPr lang="ko-KR" altLang="en-US" sz="1500" dirty="0">
                <a:solidFill>
                  <a:schemeClr val="bg1"/>
                </a:solidFill>
              </a:rPr>
              <a:t>는 이미지를 어떤 통계 분포의 파라미터로 변환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입력 이미지가 통계적 과정을 통해서 생성되었다고 가정하여 인코딩과 디코딩하는 동안 무작위성이 필요하다는 것을 의미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평균과 분산 파라미터를 사용하여 이 분포에서 무작위로 하나의 샘플을 추출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이 샘플을 디코딩하여 원본 입력으로 복원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이 과정은 안정성을 향상하고 잠재 공간 어디서든 의미 있는 표현을 인코딩하도록 만듦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잠재 공간에서 샘플링한 모든 포인트는 유효한 출력으로 디코딩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094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60C584-A82E-49D9-9782-041DDD928846}"/>
              </a:ext>
            </a:extLst>
          </p:cNvPr>
          <p:cNvSpPr/>
          <p:nvPr/>
        </p:nvSpPr>
        <p:spPr>
          <a:xfrm>
            <a:off x="59094" y="176430"/>
            <a:ext cx="50739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7.1.3 </a:t>
            </a:r>
            <a:r>
              <a:rPr lang="ko-KR" altLang="en-US" sz="2700" b="1" i="1" dirty="0">
                <a:solidFill>
                  <a:prstClr val="white"/>
                </a:solidFill>
              </a:rPr>
              <a:t>다중 출력 모델</a:t>
            </a:r>
            <a:endParaRPr lang="en-US" altLang="ko-KR" sz="2700" i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2CCDE5-F147-4F93-92A6-E9F9715EF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291"/>
          <a:stretch/>
        </p:blipFill>
        <p:spPr>
          <a:xfrm>
            <a:off x="2177599" y="880555"/>
            <a:ext cx="7836801" cy="522359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029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6587982" y="950252"/>
            <a:ext cx="487844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인코더 모듈이 입력 샘플 </a:t>
            </a:r>
            <a:r>
              <a:rPr lang="en-US" altLang="ko-KR" sz="1500" dirty="0" err="1">
                <a:solidFill>
                  <a:schemeClr val="bg1"/>
                </a:solidFill>
              </a:rPr>
              <a:t>input_img</a:t>
            </a:r>
            <a:r>
              <a:rPr lang="ko-KR" altLang="en-US" sz="1500" dirty="0">
                <a:solidFill>
                  <a:schemeClr val="bg1"/>
                </a:solidFill>
              </a:rPr>
              <a:t>를 잠재 공간의 두 파라미터 </a:t>
            </a:r>
            <a:r>
              <a:rPr lang="en-US" altLang="ko-KR" sz="1500" dirty="0" err="1">
                <a:solidFill>
                  <a:schemeClr val="bg1"/>
                </a:solidFill>
              </a:rPr>
              <a:t>z_mean</a:t>
            </a:r>
            <a:r>
              <a:rPr lang="ko-KR" altLang="en-US" sz="1500" dirty="0">
                <a:solidFill>
                  <a:schemeClr val="bg1"/>
                </a:solidFill>
              </a:rPr>
              <a:t>과 </a:t>
            </a:r>
            <a:r>
              <a:rPr lang="en-US" altLang="ko-KR" sz="1500" dirty="0" err="1">
                <a:solidFill>
                  <a:schemeClr val="bg1"/>
                </a:solidFill>
              </a:rPr>
              <a:t>z_log_var</a:t>
            </a:r>
            <a:r>
              <a:rPr lang="ko-KR" altLang="en-US" sz="1500" dirty="0">
                <a:solidFill>
                  <a:schemeClr val="bg1"/>
                </a:solidFill>
              </a:rPr>
              <a:t>로 변환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입력 이미지가 생성되었다고 가정한 잠재 공간의 정규 분포에서 포인트 </a:t>
            </a:r>
            <a:r>
              <a:rPr lang="en-US" altLang="ko-KR" sz="1500" dirty="0">
                <a:solidFill>
                  <a:schemeClr val="bg1"/>
                </a:solidFill>
              </a:rPr>
              <a:t>z</a:t>
            </a:r>
            <a:r>
              <a:rPr lang="ko-KR" altLang="en-US" sz="1500" dirty="0">
                <a:solidFill>
                  <a:schemeClr val="bg1"/>
                </a:solidFill>
              </a:rPr>
              <a:t>를 </a:t>
            </a:r>
            <a:r>
              <a:rPr lang="en-US" altLang="ko-KR" sz="1500" dirty="0">
                <a:solidFill>
                  <a:schemeClr val="bg1"/>
                </a:solidFill>
              </a:rPr>
              <a:t>z=</a:t>
            </a:r>
            <a:r>
              <a:rPr lang="en-US" altLang="ko-KR" sz="1500" dirty="0" err="1">
                <a:solidFill>
                  <a:schemeClr val="bg1"/>
                </a:solidFill>
              </a:rPr>
              <a:t>z_mean</a:t>
            </a:r>
            <a:r>
              <a:rPr lang="en-US" altLang="ko-KR" sz="1500" dirty="0">
                <a:solidFill>
                  <a:schemeClr val="bg1"/>
                </a:solidFill>
              </a:rPr>
              <a:t> + exp(0.5 * </a:t>
            </a:r>
            <a:r>
              <a:rPr lang="en-US" altLang="ko-KR" sz="1500" dirty="0" err="1">
                <a:solidFill>
                  <a:schemeClr val="bg1"/>
                </a:solidFill>
              </a:rPr>
              <a:t>z_log_var</a:t>
            </a:r>
            <a:r>
              <a:rPr lang="en-US" altLang="ko-KR" sz="1500" dirty="0">
                <a:solidFill>
                  <a:schemeClr val="bg1"/>
                </a:solidFill>
              </a:rPr>
              <a:t>) * epsilon</a:t>
            </a:r>
            <a:r>
              <a:rPr lang="ko-KR" altLang="en-US" sz="1500" dirty="0">
                <a:solidFill>
                  <a:schemeClr val="bg1"/>
                </a:solidFill>
              </a:rPr>
              <a:t>처럼 무작위로 샘플링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bg1"/>
                </a:solidFill>
              </a:rPr>
              <a:t>디코더</a:t>
            </a:r>
            <a:r>
              <a:rPr lang="ko-KR" altLang="en-US" sz="1500" dirty="0">
                <a:solidFill>
                  <a:schemeClr val="bg1"/>
                </a:solidFill>
              </a:rPr>
              <a:t> 모듈은 잠재 공간의 이 포인트를 원본 입력 이미지로 매핑하여 복원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/>
                </a:solidFill>
              </a:rPr>
              <a:t>Epsilon</a:t>
            </a:r>
            <a:r>
              <a:rPr lang="ko-KR" altLang="en-US" sz="1500" dirty="0">
                <a:solidFill>
                  <a:schemeClr val="bg1"/>
                </a:solidFill>
              </a:rPr>
              <a:t>이 무작위로 만들어 짐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en-US" altLang="ko-KR" sz="1500" dirty="0" err="1">
                <a:solidFill>
                  <a:schemeClr val="bg1"/>
                </a:solidFill>
              </a:rPr>
              <a:t>input_img</a:t>
            </a:r>
            <a:r>
              <a:rPr lang="ko-KR" altLang="en-US" sz="1500" dirty="0">
                <a:solidFill>
                  <a:schemeClr val="bg1"/>
                </a:solidFill>
              </a:rPr>
              <a:t>를 인코딩한 잠재 공간의 위치</a:t>
            </a: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en-US" altLang="ko-KR" sz="1500" dirty="0" err="1">
                <a:solidFill>
                  <a:schemeClr val="bg1"/>
                </a:solidFill>
              </a:rPr>
              <a:t>z_mean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  <a:r>
              <a:rPr lang="ko-KR" altLang="en-US" sz="1500" dirty="0">
                <a:solidFill>
                  <a:schemeClr val="bg1"/>
                </a:solidFill>
              </a:rPr>
              <a:t>에 가까운 포인트는 </a:t>
            </a:r>
            <a:r>
              <a:rPr lang="en-US" altLang="ko-KR" sz="1500" dirty="0" err="1">
                <a:solidFill>
                  <a:schemeClr val="bg1"/>
                </a:solidFill>
              </a:rPr>
              <a:t>input_img</a:t>
            </a:r>
            <a:r>
              <a:rPr lang="ko-KR" altLang="en-US" sz="1500" dirty="0">
                <a:solidFill>
                  <a:schemeClr val="bg1"/>
                </a:solidFill>
              </a:rPr>
              <a:t>와 비슷한 이미지로 디코딩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잠재 공간을 연속적이고 의미 있는 공간으로 만듦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잠재 공간에서 가까운 </a:t>
            </a:r>
            <a:r>
              <a:rPr lang="en-US" altLang="ko-KR" sz="1500" dirty="0">
                <a:solidFill>
                  <a:schemeClr val="bg1"/>
                </a:solidFill>
              </a:rPr>
              <a:t>2</a:t>
            </a:r>
            <a:r>
              <a:rPr lang="ko-KR" altLang="en-US" sz="1500" dirty="0">
                <a:solidFill>
                  <a:schemeClr val="bg1"/>
                </a:solidFill>
              </a:rPr>
              <a:t>개의 포인트는 비슷한 이미지로 디코딩 됨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잠재 공간의 </a:t>
            </a:r>
            <a:r>
              <a:rPr lang="ko-KR" altLang="en-US" sz="1500" dirty="0" err="1">
                <a:solidFill>
                  <a:schemeClr val="bg1"/>
                </a:solidFill>
              </a:rPr>
              <a:t>저차원</a:t>
            </a:r>
            <a:r>
              <a:rPr lang="ko-KR" altLang="en-US" sz="1500" dirty="0">
                <a:solidFill>
                  <a:schemeClr val="bg1"/>
                </a:solidFill>
              </a:rPr>
              <a:t> 연속성은 잠재 공간에서 모든 방향이 의미 있는 데이터 변화의 축을 인코딩하도록 만듦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D29CCC-D1FC-44E3-9B8A-AD4FE058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0" y="1254944"/>
            <a:ext cx="5511610" cy="41341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841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29567" y="973255"/>
            <a:ext cx="101006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/>
                </a:solidFill>
              </a:rPr>
              <a:t>VAE</a:t>
            </a:r>
            <a:r>
              <a:rPr lang="ko-KR" altLang="en-US" sz="1500" dirty="0">
                <a:solidFill>
                  <a:schemeClr val="bg1"/>
                </a:solidFill>
              </a:rPr>
              <a:t>의 파라미터는 </a:t>
            </a:r>
            <a:r>
              <a:rPr lang="en-US" altLang="ko-KR" sz="1500" dirty="0">
                <a:solidFill>
                  <a:schemeClr val="bg1"/>
                </a:solidFill>
              </a:rPr>
              <a:t>2</a:t>
            </a:r>
            <a:r>
              <a:rPr lang="ko-KR" altLang="en-US" sz="1500" dirty="0">
                <a:solidFill>
                  <a:schemeClr val="bg1"/>
                </a:solidFill>
              </a:rPr>
              <a:t>개의 손실 함수로 훈련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ko-KR" altLang="en-US" sz="1500" dirty="0">
                <a:solidFill>
                  <a:schemeClr val="bg1"/>
                </a:solidFill>
              </a:rPr>
              <a:t>재구성 손실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디코딩 된 샘플이 원본 입력과 동일하도록 만듦</a:t>
            </a:r>
            <a:br>
              <a:rPr lang="en-US" altLang="ko-KR" sz="1500" dirty="0">
                <a:solidFill>
                  <a:schemeClr val="bg1"/>
                </a:solidFill>
              </a:rPr>
            </a:b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ko-KR" altLang="en-US" sz="1500" dirty="0">
                <a:solidFill>
                  <a:schemeClr val="bg1"/>
                </a:solidFill>
              </a:rPr>
              <a:t>규제 손실</a:t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잠재 공간을 잘 형성하고 훈련 데이터에 과대적합을 줄임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660F9-A78A-4B1D-917A-B1015000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92" y="2753308"/>
            <a:ext cx="6839905" cy="32580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78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29567" y="973255"/>
            <a:ext cx="10100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VAE </a:t>
            </a:r>
            <a:r>
              <a:rPr lang="ko-KR" altLang="en-US" sz="1500" dirty="0">
                <a:solidFill>
                  <a:schemeClr val="bg1"/>
                </a:solidFill>
              </a:rPr>
              <a:t>인코더 네트워크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4C9C5-1B36-40CE-BBD5-44BC8599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75" y="1296420"/>
            <a:ext cx="5057318" cy="4743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7D8A6D-48A5-4EBB-98F3-3C1F314D5669}"/>
              </a:ext>
            </a:extLst>
          </p:cNvPr>
          <p:cNvSpPr txBox="1"/>
          <p:nvPr/>
        </p:nvSpPr>
        <p:spPr>
          <a:xfrm>
            <a:off x="6430252" y="1287719"/>
            <a:ext cx="4599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입력 이미지 </a:t>
            </a:r>
            <a:r>
              <a:rPr lang="en-US" altLang="ko-KR" sz="1500" dirty="0">
                <a:solidFill>
                  <a:schemeClr val="bg1"/>
                </a:solidFill>
              </a:rPr>
              <a:t>x</a:t>
            </a:r>
            <a:r>
              <a:rPr lang="ko-KR" altLang="en-US" sz="1500" dirty="0">
                <a:solidFill>
                  <a:schemeClr val="bg1"/>
                </a:solidFill>
              </a:rPr>
              <a:t>를 두 벡터 </a:t>
            </a:r>
            <a:r>
              <a:rPr lang="en-US" altLang="ko-KR" sz="1500" dirty="0" err="1">
                <a:solidFill>
                  <a:schemeClr val="bg1"/>
                </a:solidFill>
              </a:rPr>
              <a:t>z_mean</a:t>
            </a:r>
            <a:r>
              <a:rPr lang="ko-KR" altLang="en-US" sz="1500" dirty="0">
                <a:solidFill>
                  <a:schemeClr val="bg1"/>
                </a:solidFill>
              </a:rPr>
              <a:t>과 </a:t>
            </a:r>
            <a:r>
              <a:rPr lang="en-US" altLang="ko-KR" sz="1500" dirty="0" err="1">
                <a:solidFill>
                  <a:schemeClr val="bg1"/>
                </a:solidFill>
              </a:rPr>
              <a:t>z_log_var</a:t>
            </a:r>
            <a:r>
              <a:rPr lang="ko-KR" altLang="en-US" sz="1500" dirty="0">
                <a:solidFill>
                  <a:schemeClr val="bg1"/>
                </a:solidFill>
              </a:rPr>
              <a:t>로 매핑하는 간단한 </a:t>
            </a:r>
            <a:r>
              <a:rPr lang="ko-KR" altLang="en-US" sz="1500" dirty="0" err="1">
                <a:solidFill>
                  <a:schemeClr val="bg1"/>
                </a:solidFill>
              </a:rPr>
              <a:t>컨브넷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76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29567" y="973255"/>
            <a:ext cx="10100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잠재 공간 샘플링 함수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D8A6D-48A5-4EBB-98F3-3C1F314D5669}"/>
              </a:ext>
            </a:extLst>
          </p:cNvPr>
          <p:cNvSpPr txBox="1"/>
          <p:nvPr/>
        </p:nvSpPr>
        <p:spPr>
          <a:xfrm>
            <a:off x="929567" y="3429000"/>
            <a:ext cx="9537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z_mean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 err="1">
                <a:solidFill>
                  <a:schemeClr val="bg1"/>
                </a:solidFill>
              </a:rPr>
              <a:t>z_log_var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두 파라미터가 </a:t>
            </a:r>
            <a:r>
              <a:rPr lang="en-US" altLang="ko-KR" dirty="0" err="1">
                <a:solidFill>
                  <a:schemeClr val="bg1"/>
                </a:solidFill>
              </a:rPr>
              <a:t>input_img</a:t>
            </a:r>
            <a:r>
              <a:rPr lang="ko-KR" altLang="en-US" dirty="0">
                <a:solidFill>
                  <a:schemeClr val="bg1"/>
                </a:solidFill>
              </a:rPr>
              <a:t>를 생성한 통계 분포의 파라미터라 가정하고 잠재 공간 포인트 </a:t>
            </a:r>
            <a:r>
              <a:rPr lang="en-US" altLang="ko-KR" dirty="0">
                <a:solidFill>
                  <a:schemeClr val="bg1"/>
                </a:solidFill>
              </a:rPr>
              <a:t>z</a:t>
            </a:r>
            <a:r>
              <a:rPr lang="ko-KR" altLang="en-US" dirty="0">
                <a:solidFill>
                  <a:schemeClr val="bg1"/>
                </a:solidFill>
              </a:rPr>
              <a:t>를 생성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96B6EC-DBF1-41D0-A505-183163DAD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67" y="1385460"/>
            <a:ext cx="6354062" cy="17718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854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29567" y="973255"/>
            <a:ext cx="10100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잠재 공간 포인트를 이미지로 매핑하는 </a:t>
            </a:r>
            <a:r>
              <a:rPr lang="en-US" altLang="ko-KR" sz="1500" dirty="0">
                <a:solidFill>
                  <a:schemeClr val="bg1"/>
                </a:solidFill>
              </a:rPr>
              <a:t>VAE </a:t>
            </a:r>
            <a:r>
              <a:rPr lang="ko-KR" altLang="en-US" sz="1500" dirty="0" err="1">
                <a:solidFill>
                  <a:schemeClr val="bg1"/>
                </a:solidFill>
              </a:rPr>
              <a:t>디코더</a:t>
            </a:r>
            <a:r>
              <a:rPr lang="ko-KR" altLang="en-US" sz="1500" dirty="0">
                <a:solidFill>
                  <a:schemeClr val="bg1"/>
                </a:solidFill>
              </a:rPr>
              <a:t> 네트워크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7425C-C96E-4783-9A5E-5F6E94EFB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74" y="1296420"/>
            <a:ext cx="7526112" cy="3874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23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29567" y="973255"/>
            <a:ext cx="10100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VAE </a:t>
            </a:r>
            <a:r>
              <a:rPr lang="ko-KR" altLang="en-US" sz="1500" dirty="0">
                <a:solidFill>
                  <a:schemeClr val="bg1"/>
                </a:solidFill>
              </a:rPr>
              <a:t>손실을 계산하기 위해 직접 만든 층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6FC9F6-637B-4797-8E28-5F803BBD0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67" y="1314155"/>
            <a:ext cx="7106642" cy="42296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717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29567" y="973255"/>
            <a:ext cx="10100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VAE </a:t>
            </a:r>
            <a:r>
              <a:rPr lang="ko-KR" altLang="en-US" sz="1500" dirty="0">
                <a:solidFill>
                  <a:schemeClr val="bg1"/>
                </a:solidFill>
              </a:rPr>
              <a:t>훈련하기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7689EF-D51B-4DD6-83C5-10158C53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10" y="1337970"/>
            <a:ext cx="6868484" cy="41820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938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5A7BC-3B6C-4E5D-99E8-607A61D76A68}"/>
              </a:ext>
            </a:extLst>
          </p:cNvPr>
          <p:cNvSpPr txBox="1"/>
          <p:nvPr/>
        </p:nvSpPr>
        <p:spPr>
          <a:xfrm>
            <a:off x="929567" y="973255"/>
            <a:ext cx="10100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2D </a:t>
            </a:r>
            <a:r>
              <a:rPr lang="ko-KR" altLang="en-US" sz="1500" dirty="0">
                <a:solidFill>
                  <a:schemeClr val="bg1"/>
                </a:solidFill>
              </a:rPr>
              <a:t>잠재 공간에서 포인트 그리드를 </a:t>
            </a:r>
            <a:r>
              <a:rPr lang="ko-KR" altLang="en-US" sz="1500" dirty="0" err="1">
                <a:solidFill>
                  <a:schemeClr val="bg1"/>
                </a:solidFill>
              </a:rPr>
              <a:t>샘플링하여</a:t>
            </a:r>
            <a:r>
              <a:rPr lang="ko-KR" altLang="en-US" sz="1500" dirty="0">
                <a:solidFill>
                  <a:schemeClr val="bg1"/>
                </a:solidFill>
              </a:rPr>
              <a:t> 이미지로 디코딩하기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E161C-F83D-47E0-B8B7-D6DD6083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67" y="1296420"/>
            <a:ext cx="7048656" cy="4701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2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203427" y="285873"/>
            <a:ext cx="601792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8.4.3 </a:t>
            </a:r>
            <a:r>
              <a:rPr lang="ko-KR" altLang="en-US" b="1" i="1" dirty="0">
                <a:solidFill>
                  <a:prstClr val="white"/>
                </a:solidFill>
              </a:rPr>
              <a:t>변이형 </a:t>
            </a:r>
            <a:r>
              <a:rPr lang="ko-KR" altLang="en-US" b="1" i="1" dirty="0" err="1">
                <a:solidFill>
                  <a:prstClr val="white"/>
                </a:solidFill>
              </a:rPr>
              <a:t>오토인코더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FDA1A4-156B-42D6-9B2C-ED86727B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24" y="973255"/>
            <a:ext cx="4363970" cy="4250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715E79-07FA-4001-AA8E-A440E086B1D2}"/>
              </a:ext>
            </a:extLst>
          </p:cNvPr>
          <p:cNvSpPr txBox="1"/>
          <p:nvPr/>
        </p:nvSpPr>
        <p:spPr>
          <a:xfrm>
            <a:off x="5178403" y="973255"/>
            <a:ext cx="61835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샘플링된</a:t>
            </a:r>
            <a:r>
              <a:rPr lang="ko-KR" altLang="en-US" dirty="0">
                <a:solidFill>
                  <a:schemeClr val="bg1"/>
                </a:solidFill>
              </a:rPr>
              <a:t> 숫자의 그리드는 다른 숫자 클래스 사이에서 완벽하게 연속된 분포를 보여 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잠재 공간의 한 경로를 따라서 한 숫자가 다른 숫자로 자연스럽게 바뀜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 공간의 특정 방향은 어떤 의미를 가짐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( EX : ‘6</a:t>
            </a:r>
            <a:r>
              <a:rPr lang="ko-KR" altLang="en-US" dirty="0">
                <a:solidFill>
                  <a:schemeClr val="bg1"/>
                </a:solidFill>
              </a:rPr>
              <a:t>으로 가는 방향</a:t>
            </a:r>
            <a:r>
              <a:rPr lang="en-US" altLang="ko-KR" dirty="0">
                <a:solidFill>
                  <a:schemeClr val="bg1"/>
                </a:solidFill>
              </a:rPr>
              <a:t>‘, ‘9</a:t>
            </a:r>
            <a:r>
              <a:rPr lang="ko-KR" altLang="en-US" dirty="0">
                <a:solidFill>
                  <a:schemeClr val="bg1"/>
                </a:solidFill>
              </a:rPr>
              <a:t>로 가는 방향</a:t>
            </a:r>
            <a:r>
              <a:rPr lang="en-US" altLang="ko-KR" dirty="0">
                <a:solidFill>
                  <a:schemeClr val="bg1"/>
                </a:solidFill>
              </a:rPr>
              <a:t>‘ 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284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221445"/>
            <a:ext cx="6017926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i="1" dirty="0">
                <a:solidFill>
                  <a:prstClr val="white"/>
                </a:solidFill>
              </a:rPr>
              <a:t>8.4.4 </a:t>
            </a:r>
            <a:r>
              <a:rPr lang="ko-KR" altLang="en-US" sz="2500" b="1" i="1" dirty="0">
                <a:solidFill>
                  <a:prstClr val="white"/>
                </a:solidFill>
              </a:rPr>
              <a:t>정리</a:t>
            </a:r>
            <a:endParaRPr lang="en-US" altLang="ko-KR" sz="2500" b="1" i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15E79-07FA-4001-AA8E-A440E086B1D2}"/>
              </a:ext>
            </a:extLst>
          </p:cNvPr>
          <p:cNvSpPr txBox="1"/>
          <p:nvPr/>
        </p:nvSpPr>
        <p:spPr>
          <a:xfrm>
            <a:off x="985782" y="1113998"/>
            <a:ext cx="1002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딥러닝으로</a:t>
            </a:r>
            <a:r>
              <a:rPr lang="ko-KR" altLang="en-US" dirty="0">
                <a:solidFill>
                  <a:schemeClr val="bg1"/>
                </a:solidFill>
              </a:rPr>
              <a:t> 이미지 데이터셋에 대한 통계 정보를 담은 잠재 공간을 학습하여 이미지를 생성 할 수 있음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잠재 공간에서 포인트를 샘플링하고 디코딩하면 이전에 본 적 없는 이미지를 생성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-&gt; VAE, 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VAE</a:t>
            </a:r>
            <a:r>
              <a:rPr lang="ko-KR" altLang="en-US" dirty="0">
                <a:solidFill>
                  <a:schemeClr val="bg1"/>
                </a:solidFill>
              </a:rPr>
              <a:t>는 매우 구조적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연속적인 잠재 공간의 표현을 만듦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잠재 공간 안에서 일어나는 모든 종류의 이미지 변형 작업에 잘 맞음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잠재 공간을 가로질러 이미지가 변환하는 잠재 공간 기반의 애니메이션에도 잘 맞음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GAN</a:t>
            </a:r>
            <a:r>
              <a:rPr lang="ko-KR" altLang="en-US" dirty="0">
                <a:solidFill>
                  <a:schemeClr val="bg1"/>
                </a:solidFill>
              </a:rPr>
              <a:t>은 실제 같은 단일 이미지를 생성할 수 있지만 구조적이고 연속적인 잠재 공간을 만들지 못함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29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3815</Words>
  <Application>Microsoft Office PowerPoint</Application>
  <PresentationFormat>와이드스크린</PresentationFormat>
  <Paragraphs>620</Paragraphs>
  <Slides>107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107</vt:i4>
      </vt:variant>
    </vt:vector>
  </HeadingPairs>
  <TitlesOfParts>
    <vt:vector size="115" baseType="lpstr">
      <vt:lpstr>-apple-system</vt:lpstr>
      <vt:lpstr>맑은 고딕</vt:lpstr>
      <vt:lpstr>Arial</vt:lpstr>
      <vt:lpstr>1_Office 테마</vt:lpstr>
      <vt:lpstr>1_Office 테마</vt:lpstr>
      <vt:lpstr>4_Office 테마</vt:lpstr>
      <vt:lpstr>3_Office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곽윤하</dc:creator>
  <cp:lastModifiedBy>배제현</cp:lastModifiedBy>
  <cp:revision>71</cp:revision>
  <dcterms:created xsi:type="dcterms:W3CDTF">2021-01-24T07:05:07Z</dcterms:created>
  <dcterms:modified xsi:type="dcterms:W3CDTF">2021-01-28T16:19:23Z</dcterms:modified>
</cp:coreProperties>
</file>